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autoCompressPictures="0">
  <p:sldMasterIdLst>
    <p:sldMasterId id="2147483660" r:id="rId1"/>
    <p:sldMasterId id="2147483672" r:id="rId2"/>
  </p:sldMasterIdLst>
  <p:notesMasterIdLst>
    <p:notesMasterId r:id="rId21"/>
  </p:notesMasterIdLst>
  <p:sldIdLst>
    <p:sldId id="270" r:id="rId3"/>
    <p:sldId id="293" r:id="rId4"/>
    <p:sldId id="257" r:id="rId5"/>
    <p:sldId id="4083" r:id="rId6"/>
    <p:sldId id="4084" r:id="rId7"/>
    <p:sldId id="295" r:id="rId8"/>
    <p:sldId id="4085" r:id="rId9"/>
    <p:sldId id="297" r:id="rId10"/>
    <p:sldId id="4086" r:id="rId11"/>
    <p:sldId id="296" r:id="rId12"/>
    <p:sldId id="4087" r:id="rId13"/>
    <p:sldId id="298" r:id="rId14"/>
    <p:sldId id="4076" r:id="rId15"/>
    <p:sldId id="4088" r:id="rId16"/>
    <p:sldId id="4074" r:id="rId17"/>
    <p:sldId id="4089" r:id="rId18"/>
    <p:sldId id="4090" r:id="rId19"/>
    <p:sldId id="292"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74CC"/>
    <a:srgbClr val="EB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94743" autoAdjust="0"/>
  </p:normalViewPr>
  <p:slideViewPr>
    <p:cSldViewPr snapToGrid="0">
      <p:cViewPr>
        <p:scale>
          <a:sx n="90" d="100"/>
          <a:sy n="90" d="100"/>
        </p:scale>
        <p:origin x="1243" y="-4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J"/>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8B2EF9-49BB-F64E-B45D-A34938B78371}" type="datetimeFigureOut">
              <a:rPr lang="fr-BJ" smtClean="0"/>
              <a:t>15/05/2025</a:t>
            </a:fld>
            <a:endParaRPr lang="fr-BJ"/>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BJ"/>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J"/>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J"/>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1EAAD7-A29D-F948-86BD-EAD12D7AAF33}" type="slidenum">
              <a:rPr lang="fr-BJ" smtClean="0"/>
              <a:t>‹N°›</a:t>
            </a:fld>
            <a:endParaRPr lang="fr-BJ"/>
          </a:p>
        </p:txBody>
      </p:sp>
    </p:spTree>
    <p:extLst>
      <p:ext uri="{BB962C8B-B14F-4D97-AF65-F5344CB8AC3E}">
        <p14:creationId xmlns:p14="http://schemas.microsoft.com/office/powerpoint/2010/main" val="746850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txBox="1">
            <a:spLocks noGrp="1"/>
          </p:cNvSpPr>
          <p:nvPr>
            <p:ph type="body" idx="1"/>
          </p:nvPr>
        </p:nvSpPr>
        <p:spPr>
          <a:xfrm>
            <a:off x="906464" y="4716464"/>
            <a:ext cx="4984750" cy="4467225"/>
          </a:xfrm>
          <a:prstGeom prst="rect">
            <a:avLst/>
          </a:prstGeom>
          <a:noFill/>
          <a:ln>
            <a:noFill/>
          </a:ln>
        </p:spPr>
        <p:txBody>
          <a:bodyPr spcFirstLastPara="1" wrap="square" lIns="91400" tIns="45675" rIns="91400" bIns="45675" anchor="t" anchorCtr="0">
            <a:noAutofit/>
          </a:bodyPr>
          <a:lstStyle/>
          <a:p>
            <a:pPr marL="0" lvl="0" indent="0" algn="l" rtl="0">
              <a:lnSpc>
                <a:spcPct val="118000"/>
              </a:lnSpc>
              <a:spcBef>
                <a:spcPts val="0"/>
              </a:spcBef>
              <a:spcAft>
                <a:spcPts val="0"/>
              </a:spcAft>
              <a:buNone/>
            </a:pPr>
            <a:endParaRPr sz="2200">
              <a:latin typeface="Helvetica Neue"/>
              <a:ea typeface="Helvetica Neue"/>
              <a:cs typeface="Helvetica Neue"/>
              <a:sym typeface="Helvetica Neue"/>
            </a:endParaRPr>
          </a:p>
        </p:txBody>
      </p:sp>
      <p:sp>
        <p:nvSpPr>
          <p:cNvPr id="45" name="Google Shape;45;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264166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txBox="1">
            <a:spLocks noGrp="1"/>
          </p:cNvSpPr>
          <p:nvPr>
            <p:ph type="body" idx="1"/>
          </p:nvPr>
        </p:nvSpPr>
        <p:spPr>
          <a:xfrm>
            <a:off x="906464" y="4716464"/>
            <a:ext cx="4984750" cy="4467225"/>
          </a:xfrm>
          <a:prstGeom prst="rect">
            <a:avLst/>
          </a:prstGeom>
          <a:noFill/>
          <a:ln>
            <a:noFill/>
          </a:ln>
        </p:spPr>
        <p:txBody>
          <a:bodyPr spcFirstLastPara="1" wrap="square" lIns="91400" tIns="45675" rIns="91400" bIns="45675" anchor="t" anchorCtr="0">
            <a:noAutofit/>
          </a:bodyPr>
          <a:lstStyle/>
          <a:p>
            <a:pPr marL="0" lvl="0" indent="0" algn="l" rtl="0">
              <a:lnSpc>
                <a:spcPct val="118000"/>
              </a:lnSpc>
              <a:spcBef>
                <a:spcPts val="0"/>
              </a:spcBef>
              <a:spcAft>
                <a:spcPts val="0"/>
              </a:spcAft>
              <a:buNone/>
            </a:pPr>
            <a:endParaRPr sz="2200">
              <a:latin typeface="Helvetica Neue"/>
              <a:ea typeface="Helvetica Neue"/>
              <a:cs typeface="Helvetica Neue"/>
              <a:sym typeface="Helvetica Neue"/>
            </a:endParaRPr>
          </a:p>
        </p:txBody>
      </p:sp>
      <p:sp>
        <p:nvSpPr>
          <p:cNvPr id="45" name="Google Shape;45;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99770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3638" y="1239838"/>
            <a:ext cx="4470400" cy="3352800"/>
          </a:xfrm>
        </p:spPr>
      </p:sp>
      <p:sp>
        <p:nvSpPr>
          <p:cNvPr id="3" name="Espace réservé des notes 2"/>
          <p:cNvSpPr>
            <a:spLocks noGrp="1"/>
          </p:cNvSpPr>
          <p:nvPr>
            <p:ph type="body" idx="1"/>
          </p:nvPr>
        </p:nvSpPr>
        <p:spPr/>
        <p:txBody>
          <a:bodyPr/>
          <a:lstStyle/>
          <a:p>
            <a:endParaRPr lang="fr-BJ"/>
          </a:p>
        </p:txBody>
      </p:sp>
      <p:sp>
        <p:nvSpPr>
          <p:cNvPr id="4" name="Espace réservé du numéro de diapositive 3"/>
          <p:cNvSpPr>
            <a:spLocks noGrp="1"/>
          </p:cNvSpPr>
          <p:nvPr>
            <p:ph type="sldNum" sz="quarter" idx="5"/>
          </p:nvPr>
        </p:nvSpPr>
        <p:spPr/>
        <p:txBody>
          <a:bodyPr/>
          <a:lstStyle/>
          <a:p>
            <a:fld id="{471D688D-9E18-43BE-A2E0-C0EB584D336C}" type="slidenum">
              <a:rPr lang="fr-BJ" smtClean="0"/>
              <a:t>5</a:t>
            </a:fld>
            <a:endParaRPr lang="fr-BJ"/>
          </a:p>
        </p:txBody>
      </p:sp>
    </p:spTree>
    <p:extLst>
      <p:ext uri="{BB962C8B-B14F-4D97-AF65-F5344CB8AC3E}">
        <p14:creationId xmlns:p14="http://schemas.microsoft.com/office/powerpoint/2010/main" val="2410252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9384B-A991-6486-9E56-06016E7DEDF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8EA8D1-8C00-20D0-9F4E-3F0D3B12EB15}"/>
              </a:ext>
            </a:extLst>
          </p:cNvPr>
          <p:cNvSpPr>
            <a:spLocks noGrp="1" noRot="1" noChangeAspect="1"/>
          </p:cNvSpPr>
          <p:nvPr>
            <p:ph type="sldImg"/>
          </p:nvPr>
        </p:nvSpPr>
        <p:spPr>
          <a:xfrm>
            <a:off x="1163638" y="1239838"/>
            <a:ext cx="4470400" cy="3352800"/>
          </a:xfrm>
        </p:spPr>
      </p:sp>
      <p:sp>
        <p:nvSpPr>
          <p:cNvPr id="3" name="Espace réservé des notes 2">
            <a:extLst>
              <a:ext uri="{FF2B5EF4-FFF2-40B4-BE49-F238E27FC236}">
                <a16:creationId xmlns:a16="http://schemas.microsoft.com/office/drawing/2014/main" id="{F3331CA1-76EF-DB30-AABF-EC2DEB66EDC8}"/>
              </a:ext>
            </a:extLst>
          </p:cNvPr>
          <p:cNvSpPr>
            <a:spLocks noGrp="1"/>
          </p:cNvSpPr>
          <p:nvPr>
            <p:ph type="body" idx="1"/>
          </p:nvPr>
        </p:nvSpPr>
        <p:spPr/>
        <p:txBody>
          <a:bodyPr/>
          <a:lstStyle/>
          <a:p>
            <a:endParaRPr lang="fr-BJ"/>
          </a:p>
        </p:txBody>
      </p:sp>
      <p:sp>
        <p:nvSpPr>
          <p:cNvPr id="4" name="Espace réservé du numéro de diapositive 3">
            <a:extLst>
              <a:ext uri="{FF2B5EF4-FFF2-40B4-BE49-F238E27FC236}">
                <a16:creationId xmlns:a16="http://schemas.microsoft.com/office/drawing/2014/main" id="{27F35377-AC11-BE1E-6BD7-E3F1246AD232}"/>
              </a:ext>
            </a:extLst>
          </p:cNvPr>
          <p:cNvSpPr>
            <a:spLocks noGrp="1"/>
          </p:cNvSpPr>
          <p:nvPr>
            <p:ph type="sldNum" sz="quarter" idx="5"/>
          </p:nvPr>
        </p:nvSpPr>
        <p:spPr/>
        <p:txBody>
          <a:bodyPr/>
          <a:lstStyle/>
          <a:p>
            <a:fld id="{471D688D-9E18-43BE-A2E0-C0EB584D336C}" type="slidenum">
              <a:rPr lang="fr-BJ" smtClean="0"/>
              <a:t>7</a:t>
            </a:fld>
            <a:endParaRPr lang="fr-BJ"/>
          </a:p>
        </p:txBody>
      </p:sp>
    </p:spTree>
    <p:extLst>
      <p:ext uri="{BB962C8B-B14F-4D97-AF65-F5344CB8AC3E}">
        <p14:creationId xmlns:p14="http://schemas.microsoft.com/office/powerpoint/2010/main" val="2972941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3638" y="1239838"/>
            <a:ext cx="4470400" cy="3352800"/>
          </a:xfrm>
        </p:spPr>
      </p:sp>
      <p:sp>
        <p:nvSpPr>
          <p:cNvPr id="3" name="Espace réservé des notes 2"/>
          <p:cNvSpPr>
            <a:spLocks noGrp="1"/>
          </p:cNvSpPr>
          <p:nvPr>
            <p:ph type="body" idx="1"/>
          </p:nvPr>
        </p:nvSpPr>
        <p:spPr/>
        <p:txBody>
          <a:bodyPr/>
          <a:lstStyle/>
          <a:p>
            <a:endParaRPr lang="fr-BJ"/>
          </a:p>
        </p:txBody>
      </p:sp>
      <p:sp>
        <p:nvSpPr>
          <p:cNvPr id="4" name="Espace réservé du numéro de diapositive 3"/>
          <p:cNvSpPr>
            <a:spLocks noGrp="1"/>
          </p:cNvSpPr>
          <p:nvPr>
            <p:ph type="sldNum" sz="quarter" idx="5"/>
          </p:nvPr>
        </p:nvSpPr>
        <p:spPr/>
        <p:txBody>
          <a:bodyPr/>
          <a:lstStyle/>
          <a:p>
            <a:fld id="{471D688D-9E18-43BE-A2E0-C0EB584D336C}" type="slidenum">
              <a:rPr lang="fr-BJ" smtClean="0"/>
              <a:t>8</a:t>
            </a:fld>
            <a:endParaRPr lang="fr-BJ"/>
          </a:p>
        </p:txBody>
      </p:sp>
    </p:spTree>
    <p:extLst>
      <p:ext uri="{BB962C8B-B14F-4D97-AF65-F5344CB8AC3E}">
        <p14:creationId xmlns:p14="http://schemas.microsoft.com/office/powerpoint/2010/main" val="1688294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21DBB-14A3-D8EC-FA45-CA9F739B2A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D57DC7-AE58-FF05-4CE8-D65E267F7049}"/>
              </a:ext>
            </a:extLst>
          </p:cNvPr>
          <p:cNvSpPr>
            <a:spLocks noGrp="1" noRot="1" noChangeAspect="1"/>
          </p:cNvSpPr>
          <p:nvPr>
            <p:ph type="sldImg"/>
          </p:nvPr>
        </p:nvSpPr>
        <p:spPr>
          <a:xfrm>
            <a:off x="1163638" y="1239838"/>
            <a:ext cx="4470400" cy="3352800"/>
          </a:xfrm>
        </p:spPr>
      </p:sp>
      <p:sp>
        <p:nvSpPr>
          <p:cNvPr id="3" name="Espace réservé des notes 2">
            <a:extLst>
              <a:ext uri="{FF2B5EF4-FFF2-40B4-BE49-F238E27FC236}">
                <a16:creationId xmlns:a16="http://schemas.microsoft.com/office/drawing/2014/main" id="{CC06D86A-0AFF-1F47-5B47-9175717693A7}"/>
              </a:ext>
            </a:extLst>
          </p:cNvPr>
          <p:cNvSpPr>
            <a:spLocks noGrp="1"/>
          </p:cNvSpPr>
          <p:nvPr>
            <p:ph type="body" idx="1"/>
          </p:nvPr>
        </p:nvSpPr>
        <p:spPr/>
        <p:txBody>
          <a:bodyPr/>
          <a:lstStyle/>
          <a:p>
            <a:endParaRPr lang="fr-BJ"/>
          </a:p>
        </p:txBody>
      </p:sp>
      <p:sp>
        <p:nvSpPr>
          <p:cNvPr id="4" name="Espace réservé du numéro de diapositive 3">
            <a:extLst>
              <a:ext uri="{FF2B5EF4-FFF2-40B4-BE49-F238E27FC236}">
                <a16:creationId xmlns:a16="http://schemas.microsoft.com/office/drawing/2014/main" id="{966993ED-218C-2C31-2089-8768015C98F6}"/>
              </a:ext>
            </a:extLst>
          </p:cNvPr>
          <p:cNvSpPr>
            <a:spLocks noGrp="1"/>
          </p:cNvSpPr>
          <p:nvPr>
            <p:ph type="sldNum" sz="quarter" idx="5"/>
          </p:nvPr>
        </p:nvSpPr>
        <p:spPr/>
        <p:txBody>
          <a:bodyPr/>
          <a:lstStyle/>
          <a:p>
            <a:fld id="{471D688D-9E18-43BE-A2E0-C0EB584D336C}" type="slidenum">
              <a:rPr lang="fr-BJ" smtClean="0"/>
              <a:t>9</a:t>
            </a:fld>
            <a:endParaRPr lang="fr-BJ"/>
          </a:p>
        </p:txBody>
      </p:sp>
    </p:spTree>
    <p:extLst>
      <p:ext uri="{BB962C8B-B14F-4D97-AF65-F5344CB8AC3E}">
        <p14:creationId xmlns:p14="http://schemas.microsoft.com/office/powerpoint/2010/main" val="3542808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3638" y="1239838"/>
            <a:ext cx="4470400" cy="3352800"/>
          </a:xfrm>
        </p:spPr>
      </p:sp>
      <p:sp>
        <p:nvSpPr>
          <p:cNvPr id="3" name="Espace réservé des notes 2"/>
          <p:cNvSpPr>
            <a:spLocks noGrp="1"/>
          </p:cNvSpPr>
          <p:nvPr>
            <p:ph type="body" idx="1"/>
          </p:nvPr>
        </p:nvSpPr>
        <p:spPr/>
        <p:txBody>
          <a:bodyPr/>
          <a:lstStyle/>
          <a:p>
            <a:endParaRPr lang="fr-BJ"/>
          </a:p>
        </p:txBody>
      </p:sp>
      <p:sp>
        <p:nvSpPr>
          <p:cNvPr id="4" name="Espace réservé du numéro de diapositive 3"/>
          <p:cNvSpPr>
            <a:spLocks noGrp="1"/>
          </p:cNvSpPr>
          <p:nvPr>
            <p:ph type="sldNum" sz="quarter" idx="5"/>
          </p:nvPr>
        </p:nvSpPr>
        <p:spPr/>
        <p:txBody>
          <a:bodyPr/>
          <a:lstStyle/>
          <a:p>
            <a:fld id="{471D688D-9E18-43BE-A2E0-C0EB584D336C}" type="slidenum">
              <a:rPr lang="fr-BJ" smtClean="0"/>
              <a:t>10</a:t>
            </a:fld>
            <a:endParaRPr lang="fr-BJ"/>
          </a:p>
        </p:txBody>
      </p:sp>
    </p:spTree>
    <p:extLst>
      <p:ext uri="{BB962C8B-B14F-4D97-AF65-F5344CB8AC3E}">
        <p14:creationId xmlns:p14="http://schemas.microsoft.com/office/powerpoint/2010/main" val="1470905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75C5E-D58D-7298-570C-EACBC61916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318A19-2AEC-57B9-6DD4-E1BB3FF72DE6}"/>
              </a:ext>
            </a:extLst>
          </p:cNvPr>
          <p:cNvSpPr>
            <a:spLocks noGrp="1" noRot="1" noChangeAspect="1"/>
          </p:cNvSpPr>
          <p:nvPr>
            <p:ph type="sldImg"/>
          </p:nvPr>
        </p:nvSpPr>
        <p:spPr>
          <a:xfrm>
            <a:off x="1163638" y="1239838"/>
            <a:ext cx="4470400" cy="3352800"/>
          </a:xfrm>
        </p:spPr>
      </p:sp>
      <p:sp>
        <p:nvSpPr>
          <p:cNvPr id="3" name="Espace réservé des notes 2">
            <a:extLst>
              <a:ext uri="{FF2B5EF4-FFF2-40B4-BE49-F238E27FC236}">
                <a16:creationId xmlns:a16="http://schemas.microsoft.com/office/drawing/2014/main" id="{25CEA966-D025-C1D4-2C11-3D0C1499263F}"/>
              </a:ext>
            </a:extLst>
          </p:cNvPr>
          <p:cNvSpPr>
            <a:spLocks noGrp="1"/>
          </p:cNvSpPr>
          <p:nvPr>
            <p:ph type="body" idx="1"/>
          </p:nvPr>
        </p:nvSpPr>
        <p:spPr/>
        <p:txBody>
          <a:bodyPr/>
          <a:lstStyle/>
          <a:p>
            <a:endParaRPr lang="fr-BJ"/>
          </a:p>
        </p:txBody>
      </p:sp>
      <p:sp>
        <p:nvSpPr>
          <p:cNvPr id="4" name="Espace réservé du numéro de diapositive 3">
            <a:extLst>
              <a:ext uri="{FF2B5EF4-FFF2-40B4-BE49-F238E27FC236}">
                <a16:creationId xmlns:a16="http://schemas.microsoft.com/office/drawing/2014/main" id="{9DEED1C8-41AE-DCB7-EEAC-5CA2A5FDFB1C}"/>
              </a:ext>
            </a:extLst>
          </p:cNvPr>
          <p:cNvSpPr>
            <a:spLocks noGrp="1"/>
          </p:cNvSpPr>
          <p:nvPr>
            <p:ph type="sldNum" sz="quarter" idx="5"/>
          </p:nvPr>
        </p:nvSpPr>
        <p:spPr/>
        <p:txBody>
          <a:bodyPr/>
          <a:lstStyle/>
          <a:p>
            <a:fld id="{471D688D-9E18-43BE-A2E0-C0EB584D336C}" type="slidenum">
              <a:rPr lang="fr-BJ" smtClean="0"/>
              <a:t>11</a:t>
            </a:fld>
            <a:endParaRPr lang="fr-BJ"/>
          </a:p>
        </p:txBody>
      </p:sp>
    </p:spTree>
    <p:extLst>
      <p:ext uri="{BB962C8B-B14F-4D97-AF65-F5344CB8AC3E}">
        <p14:creationId xmlns:p14="http://schemas.microsoft.com/office/powerpoint/2010/main" val="343615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3638" y="1239838"/>
            <a:ext cx="4470400" cy="3352800"/>
          </a:xfrm>
        </p:spPr>
      </p:sp>
      <p:sp>
        <p:nvSpPr>
          <p:cNvPr id="3" name="Espace réservé des notes 2"/>
          <p:cNvSpPr>
            <a:spLocks noGrp="1"/>
          </p:cNvSpPr>
          <p:nvPr>
            <p:ph type="body" idx="1"/>
          </p:nvPr>
        </p:nvSpPr>
        <p:spPr/>
        <p:txBody>
          <a:bodyPr/>
          <a:lstStyle/>
          <a:p>
            <a:endParaRPr lang="fr-BJ"/>
          </a:p>
        </p:txBody>
      </p:sp>
      <p:sp>
        <p:nvSpPr>
          <p:cNvPr id="4" name="Espace réservé du numéro de diapositive 3"/>
          <p:cNvSpPr>
            <a:spLocks noGrp="1"/>
          </p:cNvSpPr>
          <p:nvPr>
            <p:ph type="sldNum" sz="quarter" idx="5"/>
          </p:nvPr>
        </p:nvSpPr>
        <p:spPr/>
        <p:txBody>
          <a:bodyPr/>
          <a:lstStyle/>
          <a:p>
            <a:fld id="{471D688D-9E18-43BE-A2E0-C0EB584D336C}" type="slidenum">
              <a:rPr lang="fr-BJ" smtClean="0"/>
              <a:t>12</a:t>
            </a:fld>
            <a:endParaRPr lang="fr-BJ"/>
          </a:p>
        </p:txBody>
      </p:sp>
    </p:spTree>
    <p:extLst>
      <p:ext uri="{BB962C8B-B14F-4D97-AF65-F5344CB8AC3E}">
        <p14:creationId xmlns:p14="http://schemas.microsoft.com/office/powerpoint/2010/main" val="3254895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A2ACC-DC98-574C-3FC9-06F19FE9E2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0ADCD6-0144-5DBC-8B7E-27033B4A5511}"/>
              </a:ext>
            </a:extLst>
          </p:cNvPr>
          <p:cNvSpPr>
            <a:spLocks noGrp="1" noRot="1" noChangeAspect="1"/>
          </p:cNvSpPr>
          <p:nvPr>
            <p:ph type="sldImg"/>
          </p:nvPr>
        </p:nvSpPr>
        <p:spPr>
          <a:xfrm>
            <a:off x="1163638" y="1239838"/>
            <a:ext cx="4470400" cy="3352800"/>
          </a:xfrm>
        </p:spPr>
      </p:sp>
      <p:sp>
        <p:nvSpPr>
          <p:cNvPr id="3" name="Espace réservé des notes 2">
            <a:extLst>
              <a:ext uri="{FF2B5EF4-FFF2-40B4-BE49-F238E27FC236}">
                <a16:creationId xmlns:a16="http://schemas.microsoft.com/office/drawing/2014/main" id="{A3501474-FF99-14A6-2B30-F0E404649105}"/>
              </a:ext>
            </a:extLst>
          </p:cNvPr>
          <p:cNvSpPr>
            <a:spLocks noGrp="1"/>
          </p:cNvSpPr>
          <p:nvPr>
            <p:ph type="body" idx="1"/>
          </p:nvPr>
        </p:nvSpPr>
        <p:spPr/>
        <p:txBody>
          <a:bodyPr/>
          <a:lstStyle/>
          <a:p>
            <a:endParaRPr lang="fr-BJ"/>
          </a:p>
        </p:txBody>
      </p:sp>
      <p:sp>
        <p:nvSpPr>
          <p:cNvPr id="4" name="Espace réservé du numéro de diapositive 3">
            <a:extLst>
              <a:ext uri="{FF2B5EF4-FFF2-40B4-BE49-F238E27FC236}">
                <a16:creationId xmlns:a16="http://schemas.microsoft.com/office/drawing/2014/main" id="{A9F70DDB-DC99-0005-146E-93E1458A9C9E}"/>
              </a:ext>
            </a:extLst>
          </p:cNvPr>
          <p:cNvSpPr>
            <a:spLocks noGrp="1"/>
          </p:cNvSpPr>
          <p:nvPr>
            <p:ph type="sldNum" sz="quarter" idx="5"/>
          </p:nvPr>
        </p:nvSpPr>
        <p:spPr/>
        <p:txBody>
          <a:bodyPr/>
          <a:lstStyle/>
          <a:p>
            <a:fld id="{471D688D-9E18-43BE-A2E0-C0EB584D336C}" type="slidenum">
              <a:rPr lang="fr-BJ" smtClean="0"/>
              <a:t>13</a:t>
            </a:fld>
            <a:endParaRPr lang="fr-BJ"/>
          </a:p>
        </p:txBody>
      </p:sp>
    </p:spTree>
    <p:extLst>
      <p:ext uri="{BB962C8B-B14F-4D97-AF65-F5344CB8AC3E}">
        <p14:creationId xmlns:p14="http://schemas.microsoft.com/office/powerpoint/2010/main" val="2925042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3638" y="1239838"/>
            <a:ext cx="4470400" cy="3352800"/>
          </a:xfrm>
        </p:spPr>
      </p:sp>
      <p:sp>
        <p:nvSpPr>
          <p:cNvPr id="3" name="Espace réservé des notes 2"/>
          <p:cNvSpPr>
            <a:spLocks noGrp="1"/>
          </p:cNvSpPr>
          <p:nvPr>
            <p:ph type="body" idx="1"/>
          </p:nvPr>
        </p:nvSpPr>
        <p:spPr/>
        <p:txBody>
          <a:bodyPr/>
          <a:lstStyle/>
          <a:p>
            <a:endParaRPr lang="fr-BJ"/>
          </a:p>
        </p:txBody>
      </p:sp>
      <p:sp>
        <p:nvSpPr>
          <p:cNvPr id="4" name="Espace réservé du numéro de diapositive 3"/>
          <p:cNvSpPr>
            <a:spLocks noGrp="1"/>
          </p:cNvSpPr>
          <p:nvPr>
            <p:ph type="sldNum" sz="quarter" idx="5"/>
          </p:nvPr>
        </p:nvSpPr>
        <p:spPr/>
        <p:txBody>
          <a:bodyPr/>
          <a:lstStyle/>
          <a:p>
            <a:fld id="{471D688D-9E18-43BE-A2E0-C0EB584D336C}" type="slidenum">
              <a:rPr lang="fr-BJ" smtClean="0"/>
              <a:t>14</a:t>
            </a:fld>
            <a:endParaRPr lang="fr-BJ"/>
          </a:p>
        </p:txBody>
      </p:sp>
    </p:spTree>
    <p:extLst>
      <p:ext uri="{BB962C8B-B14F-4D97-AF65-F5344CB8AC3E}">
        <p14:creationId xmlns:p14="http://schemas.microsoft.com/office/powerpoint/2010/main" val="3991778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0:notes"/>
          <p:cNvSpPr txBox="1">
            <a:spLocks noGrp="1"/>
          </p:cNvSpPr>
          <p:nvPr>
            <p:ph type="body" idx="1"/>
          </p:nvPr>
        </p:nvSpPr>
        <p:spPr>
          <a:xfrm>
            <a:off x="906464" y="4716464"/>
            <a:ext cx="4984750" cy="4467225"/>
          </a:xfrm>
          <a:prstGeom prst="rect">
            <a:avLst/>
          </a:prstGeom>
          <a:noFill/>
          <a:ln>
            <a:noFill/>
          </a:ln>
        </p:spPr>
        <p:txBody>
          <a:bodyPr spcFirstLastPara="1" wrap="square" lIns="91400" tIns="45675" rIns="91400" bIns="45675" anchor="t" anchorCtr="0">
            <a:noAutofit/>
          </a:bodyPr>
          <a:lstStyle/>
          <a:p>
            <a:pPr marL="0" lvl="0" indent="0" algn="l" rtl="0">
              <a:lnSpc>
                <a:spcPct val="118000"/>
              </a:lnSpc>
              <a:spcBef>
                <a:spcPts val="0"/>
              </a:spcBef>
              <a:spcAft>
                <a:spcPts val="0"/>
              </a:spcAft>
              <a:buNone/>
            </a:pPr>
            <a:endParaRPr sz="2200">
              <a:latin typeface="Helvetica Neue"/>
              <a:ea typeface="Helvetica Neue"/>
              <a:cs typeface="Helvetica Neue"/>
              <a:sym typeface="Helvetica Neue"/>
            </a:endParaRPr>
          </a:p>
        </p:txBody>
      </p:sp>
      <p:sp>
        <p:nvSpPr>
          <p:cNvPr id="149" name="Google Shape;149;p1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89608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39554F0-4215-0648-B901-952C49CB11A0}" type="datetime1">
              <a:rPr lang="fr-FR" smtClean="0"/>
              <a:t>15/05/2025</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173480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B973B3-423D-3741-A9B9-65406BAF04EA}" type="datetime1">
              <a:rPr lang="fr-FR" smtClean="0"/>
              <a:t>15/05/2025</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3442547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83D3B5D-768B-4647-BD0F-EEDD08655658}" type="datetime1">
              <a:rPr lang="fr-FR" smtClean="0"/>
              <a:t>15/05/2025</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3130900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A4E5DDD-2304-9647-9995-4DAE20C25843}" type="datetime1">
              <a:rPr lang="fr-FR" smtClean="0"/>
              <a:t>15/05/2025</a:t>
            </a:fld>
            <a:endParaRPr lang="fr-BJ"/>
          </a:p>
        </p:txBody>
      </p:sp>
      <p:sp>
        <p:nvSpPr>
          <p:cNvPr id="6" name="Footer Placeholder 5"/>
          <p:cNvSpPr>
            <a:spLocks noGrp="1"/>
          </p:cNvSpPr>
          <p:nvPr>
            <p:ph type="ftr" sz="quarter" idx="11"/>
          </p:nvPr>
        </p:nvSpPr>
        <p:spPr/>
        <p:txBody>
          <a:bodyPr/>
          <a:lstStyle/>
          <a:p>
            <a:endParaRPr lang="fr-BJ"/>
          </a:p>
        </p:txBody>
      </p:sp>
      <p:sp>
        <p:nvSpPr>
          <p:cNvPr id="7" name="Slide Number Placeholder 6"/>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1247247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9151324-72D5-2347-B317-DC6ADC72A42D}" type="datetime1">
              <a:rPr lang="fr-FR" smtClean="0"/>
              <a:t>15/05/2025</a:t>
            </a:fld>
            <a:endParaRPr lang="fr-BJ"/>
          </a:p>
        </p:txBody>
      </p:sp>
      <p:sp>
        <p:nvSpPr>
          <p:cNvPr id="8" name="Footer Placeholder 7"/>
          <p:cNvSpPr>
            <a:spLocks noGrp="1"/>
          </p:cNvSpPr>
          <p:nvPr>
            <p:ph type="ftr" sz="quarter" idx="11"/>
          </p:nvPr>
        </p:nvSpPr>
        <p:spPr/>
        <p:txBody>
          <a:bodyPr/>
          <a:lstStyle/>
          <a:p>
            <a:endParaRPr lang="fr-BJ"/>
          </a:p>
        </p:txBody>
      </p:sp>
      <p:sp>
        <p:nvSpPr>
          <p:cNvPr id="9" name="Slide Number Placeholder 8"/>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3684227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05DAF38-6AD0-CE47-9E51-DBF7CD467C47}" type="datetime1">
              <a:rPr lang="fr-FR" smtClean="0"/>
              <a:t>15/05/2025</a:t>
            </a:fld>
            <a:endParaRPr lang="fr-BJ"/>
          </a:p>
        </p:txBody>
      </p:sp>
      <p:sp>
        <p:nvSpPr>
          <p:cNvPr id="4" name="Footer Placeholder 3"/>
          <p:cNvSpPr>
            <a:spLocks noGrp="1"/>
          </p:cNvSpPr>
          <p:nvPr>
            <p:ph type="ftr" sz="quarter" idx="11"/>
          </p:nvPr>
        </p:nvSpPr>
        <p:spPr/>
        <p:txBody>
          <a:bodyPr/>
          <a:lstStyle/>
          <a:p>
            <a:endParaRPr lang="fr-BJ"/>
          </a:p>
        </p:txBody>
      </p:sp>
      <p:sp>
        <p:nvSpPr>
          <p:cNvPr id="5" name="Slide Number Placeholder 4"/>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1561699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8CB38-DF34-1740-819A-61C8CC69C9C0}" type="datetime1">
              <a:rPr lang="fr-FR" smtClean="0"/>
              <a:t>15/05/2025</a:t>
            </a:fld>
            <a:endParaRPr lang="fr-BJ"/>
          </a:p>
        </p:txBody>
      </p:sp>
      <p:sp>
        <p:nvSpPr>
          <p:cNvPr id="3" name="Footer Placeholder 2"/>
          <p:cNvSpPr>
            <a:spLocks noGrp="1"/>
          </p:cNvSpPr>
          <p:nvPr>
            <p:ph type="ftr" sz="quarter" idx="11"/>
          </p:nvPr>
        </p:nvSpPr>
        <p:spPr/>
        <p:txBody>
          <a:bodyPr/>
          <a:lstStyle/>
          <a:p>
            <a:endParaRPr lang="fr-BJ"/>
          </a:p>
        </p:txBody>
      </p:sp>
      <p:sp>
        <p:nvSpPr>
          <p:cNvPr id="4" name="Slide Number Placeholder 3"/>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2518235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7E304C-C1E9-1B4E-A509-E7796CC37100}" type="datetime1">
              <a:rPr lang="fr-FR" smtClean="0"/>
              <a:t>15/05/2025</a:t>
            </a:fld>
            <a:endParaRPr lang="fr-BJ"/>
          </a:p>
        </p:txBody>
      </p:sp>
      <p:sp>
        <p:nvSpPr>
          <p:cNvPr id="6" name="Footer Placeholder 5"/>
          <p:cNvSpPr>
            <a:spLocks noGrp="1"/>
          </p:cNvSpPr>
          <p:nvPr>
            <p:ph type="ftr" sz="quarter" idx="11"/>
          </p:nvPr>
        </p:nvSpPr>
        <p:spPr/>
        <p:txBody>
          <a:bodyPr/>
          <a:lstStyle/>
          <a:p>
            <a:endParaRPr lang="fr-BJ"/>
          </a:p>
        </p:txBody>
      </p:sp>
      <p:sp>
        <p:nvSpPr>
          <p:cNvPr id="7" name="Slide Number Placeholder 6"/>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427913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4DA5260-18EF-9B4D-83E8-484789E46E70}" type="datetime1">
              <a:rPr lang="fr-FR" smtClean="0"/>
              <a:t>15/05/2025</a:t>
            </a:fld>
            <a:endParaRPr lang="fr-BJ"/>
          </a:p>
        </p:txBody>
      </p:sp>
      <p:sp>
        <p:nvSpPr>
          <p:cNvPr id="6" name="Footer Placeholder 5"/>
          <p:cNvSpPr>
            <a:spLocks noGrp="1"/>
          </p:cNvSpPr>
          <p:nvPr>
            <p:ph type="ftr" sz="quarter" idx="11"/>
          </p:nvPr>
        </p:nvSpPr>
        <p:spPr/>
        <p:txBody>
          <a:bodyPr/>
          <a:lstStyle/>
          <a:p>
            <a:endParaRPr lang="fr-BJ"/>
          </a:p>
        </p:txBody>
      </p:sp>
      <p:sp>
        <p:nvSpPr>
          <p:cNvPr id="7" name="Slide Number Placeholder 6"/>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1773319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829303A-40CD-C84C-9791-08D508BE6758}" type="datetime1">
              <a:rPr lang="fr-FR" smtClean="0"/>
              <a:t>15/05/2025</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4204212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22D34CC-1C5C-0C4A-BB55-2ACF0ECE313F}" type="datetime1">
              <a:rPr lang="fr-FR" smtClean="0"/>
              <a:t>15/05/2025</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0BC148C8-1191-874D-AD3A-645EC163815C}" type="slidenum">
              <a:rPr lang="fr-BJ" smtClean="0"/>
              <a:t>‹N°›</a:t>
            </a:fld>
            <a:endParaRPr lang="fr-BJ"/>
          </a:p>
        </p:txBody>
      </p:sp>
    </p:spTree>
    <p:extLst>
      <p:ext uri="{BB962C8B-B14F-4D97-AF65-F5344CB8AC3E}">
        <p14:creationId xmlns:p14="http://schemas.microsoft.com/office/powerpoint/2010/main" val="2745798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131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8A25D7-F51E-8C44-A1DF-19122564665D}" type="datetime1">
              <a:rPr lang="fr-FR" smtClean="0"/>
              <a:t>15/05/2025</a:t>
            </a:fld>
            <a:endParaRPr lang="fr-BJ"/>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J"/>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148C8-1191-874D-AD3A-645EC163815C}" type="slidenum">
              <a:rPr lang="fr-BJ" smtClean="0"/>
              <a:t>‹N°›</a:t>
            </a:fld>
            <a:endParaRPr lang="fr-BJ"/>
          </a:p>
        </p:txBody>
      </p:sp>
    </p:spTree>
    <p:extLst>
      <p:ext uri="{BB962C8B-B14F-4D97-AF65-F5344CB8AC3E}">
        <p14:creationId xmlns:p14="http://schemas.microsoft.com/office/powerpoint/2010/main" val="28015808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Oval 3">
            <a:extLst>
              <a:ext uri="{FF2B5EF4-FFF2-40B4-BE49-F238E27FC236}">
                <a16:creationId xmlns:a16="http://schemas.microsoft.com/office/drawing/2014/main" id="{3A87DDA4-93F2-7A45-9BB3-0ED68A4AA170}"/>
              </a:ext>
            </a:extLst>
          </p:cNvPr>
          <p:cNvSpPr/>
          <p:nvPr userDrawn="1"/>
        </p:nvSpPr>
        <p:spPr>
          <a:xfrm>
            <a:off x="8365688" y="381000"/>
            <a:ext cx="207854" cy="27706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b="0" i="0" dirty="0">
              <a:latin typeface="Poppins Light" pitchFamily="2" charset="77"/>
            </a:endParaRPr>
          </a:p>
        </p:txBody>
      </p:sp>
      <p:sp>
        <p:nvSpPr>
          <p:cNvPr id="5" name="TextBox 4">
            <a:extLst>
              <a:ext uri="{FF2B5EF4-FFF2-40B4-BE49-F238E27FC236}">
                <a16:creationId xmlns:a16="http://schemas.microsoft.com/office/drawing/2014/main" id="{8AC132A2-AB80-A845-8566-11C55587F84F}"/>
              </a:ext>
            </a:extLst>
          </p:cNvPr>
          <p:cNvSpPr txBox="1"/>
          <p:nvPr userDrawn="1"/>
        </p:nvSpPr>
        <p:spPr>
          <a:xfrm>
            <a:off x="8388663" y="461826"/>
            <a:ext cx="161904" cy="115416"/>
          </a:xfrm>
          <a:prstGeom prst="rect">
            <a:avLst/>
          </a:prstGeom>
          <a:noFill/>
        </p:spPr>
        <p:txBody>
          <a:bodyPr wrap="none" lIns="0" tIns="0" rIns="0" bIns="0" rtlCol="0" anchor="ctr">
            <a:spAutoFit/>
          </a:bodyPr>
          <a:lstStyle/>
          <a:p>
            <a:pPr algn="ctr"/>
            <a:fld id="{C2130A1F-96FE-9345-9E91-FD9BE4197128}" type="slidenum">
              <a:rPr lang="en-US" sz="750" b="0" i="0" spc="0" smtClean="0">
                <a:solidFill>
                  <a:schemeClr val="bg1"/>
                </a:solidFill>
                <a:latin typeface="Poppins" pitchFamily="2" charset="77"/>
                <a:cs typeface="Poppins" pitchFamily="2" charset="77"/>
              </a:rPr>
              <a:pPr algn="ctr"/>
              <a:t>‹N°›</a:t>
            </a:fld>
            <a:endParaRPr lang="en-US" sz="1050" b="0" i="0" spc="0" dirty="0">
              <a:solidFill>
                <a:schemeClr val="bg1"/>
              </a:solidFill>
              <a:latin typeface="Poppins" pitchFamily="2" charset="77"/>
              <a:cs typeface="Poppins" pitchFamily="2" charset="77"/>
            </a:endParaRPr>
          </a:p>
        </p:txBody>
      </p:sp>
    </p:spTree>
    <p:extLst>
      <p:ext uri="{BB962C8B-B14F-4D97-AF65-F5344CB8AC3E}">
        <p14:creationId xmlns:p14="http://schemas.microsoft.com/office/powerpoint/2010/main" val="3117391791"/>
      </p:ext>
    </p:extLst>
  </p:cSld>
  <p:clrMap bg1="lt1" tx1="dk1" bg2="lt2" tx2="dk2" accent1="accent1" accent2="accent2" accent3="accent3" accent4="accent4" accent5="accent5" accent6="accent6" hlink="hlink" folHlink="folHlink"/>
  <p:sldLayoutIdLst>
    <p:sldLayoutId id="2147483673" r:id="rId1"/>
  </p:sldLayoutIdLst>
  <p:hf hdr="0" dt="0"/>
  <p:txStyles>
    <p:titleStyle>
      <a:lvl1pPr algn="l" defTabSz="685846" rtl="0" eaLnBrk="1" latinLnBrk="0" hangingPunct="1">
        <a:lnSpc>
          <a:spcPct val="90000"/>
        </a:lnSpc>
        <a:spcBef>
          <a:spcPct val="0"/>
        </a:spcBef>
        <a:buNone/>
        <a:defRPr lang="en-US" sz="2251" b="1" i="0" kern="1200">
          <a:solidFill>
            <a:schemeClr val="tx2"/>
          </a:solidFill>
          <a:latin typeface="Poppins" pitchFamily="2" charset="77"/>
          <a:ea typeface="Open Sans Light" panose="020B0306030504020204" pitchFamily="34" charset="0"/>
          <a:cs typeface="Poppins" pitchFamily="2" charset="77"/>
        </a:defRPr>
      </a:lvl1pPr>
    </p:titleStyle>
    <p:bodyStyle>
      <a:lvl1pPr marL="171462" indent="-171462" algn="l" defTabSz="685846" rtl="0" eaLnBrk="1" latinLnBrk="0" hangingPunct="1">
        <a:lnSpc>
          <a:spcPct val="90000"/>
        </a:lnSpc>
        <a:spcBef>
          <a:spcPts val="750"/>
        </a:spcBef>
        <a:buFont typeface="Arial" panose="020B0604020202020204" pitchFamily="34" charset="0"/>
        <a:buChar char="•"/>
        <a:defRPr lang="en-US" sz="1800" b="0" i="0" kern="1200" dirty="0" smtClean="0">
          <a:solidFill>
            <a:schemeClr val="tx1"/>
          </a:solidFill>
          <a:effectLst/>
          <a:latin typeface="Poppins Light" pitchFamily="2" charset="77"/>
          <a:ea typeface="Open Sans Light" panose="020B0306030504020204" pitchFamily="34" charset="0"/>
          <a:cs typeface="Open Sans" charset="0"/>
        </a:defRPr>
      </a:lvl1pPr>
      <a:lvl2pPr marL="514384" indent="-171462" algn="l" defTabSz="685846" rtl="0" eaLnBrk="1" latinLnBrk="0" hangingPunct="1">
        <a:lnSpc>
          <a:spcPct val="90000"/>
        </a:lnSpc>
        <a:spcBef>
          <a:spcPts val="375"/>
        </a:spcBef>
        <a:buFont typeface="Arial" panose="020B0604020202020204" pitchFamily="34" charset="0"/>
        <a:buChar char="•"/>
        <a:defRPr lang="en-US" sz="1500" b="0" i="0" kern="1200" dirty="0" smtClean="0">
          <a:solidFill>
            <a:schemeClr val="tx1"/>
          </a:solidFill>
          <a:effectLst/>
          <a:latin typeface="Poppins Light" pitchFamily="2" charset="77"/>
          <a:ea typeface="Open Sans Light" panose="020B0306030504020204" pitchFamily="34" charset="0"/>
          <a:cs typeface="Open Sans" charset="0"/>
        </a:defRPr>
      </a:lvl2pPr>
      <a:lvl3pPr marL="857307" indent="-171462" algn="l" defTabSz="685846" rtl="0" eaLnBrk="1" latinLnBrk="0" hangingPunct="1">
        <a:lnSpc>
          <a:spcPct val="90000"/>
        </a:lnSpc>
        <a:spcBef>
          <a:spcPts val="375"/>
        </a:spcBef>
        <a:buFont typeface="Arial" panose="020B0604020202020204" pitchFamily="34" charset="0"/>
        <a:buChar char="•"/>
        <a:defRPr lang="en-US" sz="1350" b="0" i="0" kern="1200" dirty="0" smtClean="0">
          <a:solidFill>
            <a:schemeClr val="tx1"/>
          </a:solidFill>
          <a:effectLst/>
          <a:latin typeface="Poppins Light" pitchFamily="2" charset="77"/>
          <a:ea typeface="Open Sans Light" panose="020B0306030504020204" pitchFamily="34" charset="0"/>
          <a:cs typeface="Open Sans" charset="0"/>
        </a:defRPr>
      </a:lvl3pPr>
      <a:lvl4pPr marL="1200230" indent="-171462" algn="l" defTabSz="685846" rtl="0" eaLnBrk="1" latinLnBrk="0" hangingPunct="1">
        <a:lnSpc>
          <a:spcPct val="90000"/>
        </a:lnSpc>
        <a:spcBef>
          <a:spcPts val="375"/>
        </a:spcBef>
        <a:buFont typeface="Arial" panose="020B0604020202020204" pitchFamily="34" charset="0"/>
        <a:buChar char="•"/>
        <a:defRPr lang="en-US" sz="1200" b="0" i="0" kern="1200" dirty="0" smtClean="0">
          <a:solidFill>
            <a:schemeClr val="tx1"/>
          </a:solidFill>
          <a:effectLst/>
          <a:latin typeface="Poppins Light" pitchFamily="2" charset="77"/>
          <a:ea typeface="Open Sans Light" panose="020B0306030504020204" pitchFamily="34" charset="0"/>
          <a:cs typeface="Open Sans" charset="0"/>
        </a:defRPr>
      </a:lvl4pPr>
      <a:lvl5pPr marL="1543153" indent="-171462" algn="l" defTabSz="685846" rtl="0" eaLnBrk="1" latinLnBrk="0" hangingPunct="1">
        <a:lnSpc>
          <a:spcPct val="90000"/>
        </a:lnSpc>
        <a:spcBef>
          <a:spcPts val="375"/>
        </a:spcBef>
        <a:buFont typeface="Arial" panose="020B0604020202020204" pitchFamily="34" charset="0"/>
        <a:buChar char="•"/>
        <a:defRPr lang="en-US" sz="1200" b="0" i="0" kern="1200" dirty="0">
          <a:solidFill>
            <a:schemeClr val="tx1"/>
          </a:solidFill>
          <a:effectLst/>
          <a:latin typeface="Poppins Light" pitchFamily="2" charset="77"/>
          <a:ea typeface="Open Sans Light" panose="020B0306030504020204" pitchFamily="34" charset="0"/>
          <a:cs typeface="Open Sans" charset="0"/>
        </a:defRPr>
      </a:lvl5pPr>
      <a:lvl6pPr marL="1886076" indent="-171462" algn="l" defTabSz="6858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98" indent="-171462" algn="l" defTabSz="6858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921" indent="-171462" algn="l" defTabSz="6858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844" indent="-171462" algn="l" defTabSz="6858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46" rtl="0" eaLnBrk="1" latinLnBrk="0" hangingPunct="1">
        <a:defRPr sz="1350" kern="1200">
          <a:solidFill>
            <a:schemeClr val="tx1"/>
          </a:solidFill>
          <a:latin typeface="+mn-lt"/>
          <a:ea typeface="+mn-ea"/>
          <a:cs typeface="+mn-cs"/>
        </a:defRPr>
      </a:lvl1pPr>
      <a:lvl2pPr marL="342923" algn="l" defTabSz="685846" rtl="0" eaLnBrk="1" latinLnBrk="0" hangingPunct="1">
        <a:defRPr sz="1350" kern="1200">
          <a:solidFill>
            <a:schemeClr val="tx1"/>
          </a:solidFill>
          <a:latin typeface="+mn-lt"/>
          <a:ea typeface="+mn-ea"/>
          <a:cs typeface="+mn-cs"/>
        </a:defRPr>
      </a:lvl2pPr>
      <a:lvl3pPr marL="685846" algn="l" defTabSz="685846" rtl="0" eaLnBrk="1" latinLnBrk="0" hangingPunct="1">
        <a:defRPr sz="1350" kern="1200">
          <a:solidFill>
            <a:schemeClr val="tx1"/>
          </a:solidFill>
          <a:latin typeface="+mn-lt"/>
          <a:ea typeface="+mn-ea"/>
          <a:cs typeface="+mn-cs"/>
        </a:defRPr>
      </a:lvl3pPr>
      <a:lvl4pPr marL="1028768" algn="l" defTabSz="685846" rtl="0" eaLnBrk="1" latinLnBrk="0" hangingPunct="1">
        <a:defRPr sz="1350" kern="1200">
          <a:solidFill>
            <a:schemeClr val="tx1"/>
          </a:solidFill>
          <a:latin typeface="+mn-lt"/>
          <a:ea typeface="+mn-ea"/>
          <a:cs typeface="+mn-cs"/>
        </a:defRPr>
      </a:lvl4pPr>
      <a:lvl5pPr marL="1371691" algn="l" defTabSz="685846" rtl="0" eaLnBrk="1" latinLnBrk="0" hangingPunct="1">
        <a:defRPr sz="1350" kern="1200">
          <a:solidFill>
            <a:schemeClr val="tx1"/>
          </a:solidFill>
          <a:latin typeface="+mn-lt"/>
          <a:ea typeface="+mn-ea"/>
          <a:cs typeface="+mn-cs"/>
        </a:defRPr>
      </a:lvl5pPr>
      <a:lvl6pPr marL="1714614" algn="l" defTabSz="685846" rtl="0" eaLnBrk="1" latinLnBrk="0" hangingPunct="1">
        <a:defRPr sz="1350" kern="1200">
          <a:solidFill>
            <a:schemeClr val="tx1"/>
          </a:solidFill>
          <a:latin typeface="+mn-lt"/>
          <a:ea typeface="+mn-ea"/>
          <a:cs typeface="+mn-cs"/>
        </a:defRPr>
      </a:lvl6pPr>
      <a:lvl7pPr marL="2057537" algn="l" defTabSz="685846" rtl="0" eaLnBrk="1" latinLnBrk="0" hangingPunct="1">
        <a:defRPr sz="1350" kern="1200">
          <a:solidFill>
            <a:schemeClr val="tx1"/>
          </a:solidFill>
          <a:latin typeface="+mn-lt"/>
          <a:ea typeface="+mn-ea"/>
          <a:cs typeface="+mn-cs"/>
        </a:defRPr>
      </a:lvl7pPr>
      <a:lvl8pPr marL="2400460" algn="l" defTabSz="685846" rtl="0" eaLnBrk="1" latinLnBrk="0" hangingPunct="1">
        <a:defRPr sz="1350" kern="1200">
          <a:solidFill>
            <a:schemeClr val="tx1"/>
          </a:solidFill>
          <a:latin typeface="+mn-lt"/>
          <a:ea typeface="+mn-ea"/>
          <a:cs typeface="+mn-cs"/>
        </a:defRPr>
      </a:lvl8pPr>
      <a:lvl9pPr marL="2743383" algn="l" defTabSz="68584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A4A3A4"/>
          </p15:clr>
        </p15:guide>
        <p15:guide id="2" pos="7678">
          <p15:clr>
            <a:srgbClr val="A4A3A4"/>
          </p15:clr>
        </p15:guide>
        <p15:guide id="3" pos="14398">
          <p15:clr>
            <a:srgbClr val="A4A3A4"/>
          </p15:clr>
        </p15:guide>
        <p15:guide id="4" pos="958">
          <p15:clr>
            <a:srgbClr val="A4A3A4"/>
          </p15:clr>
        </p15:guide>
        <p15:guide id="5" orient="horz" pos="8160">
          <p15:clr>
            <a:srgbClr val="A4A3A4"/>
          </p15:clr>
        </p15:guide>
        <p15:guide id="6" orient="horz" pos="480">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8" name="Google Shape;48;p1"/>
          <p:cNvSpPr txBox="1">
            <a:spLocks noGrp="1"/>
          </p:cNvSpPr>
          <p:nvPr>
            <p:ph type="subTitle" idx="4294967295"/>
          </p:nvPr>
        </p:nvSpPr>
        <p:spPr>
          <a:xfrm>
            <a:off x="382473" y="3045731"/>
            <a:ext cx="8477374" cy="1927274"/>
          </a:xfrm>
          <a:prstGeom prst="rect">
            <a:avLst/>
          </a:prstGeom>
          <a:noFill/>
          <a:ln>
            <a:noFill/>
          </a:ln>
        </p:spPr>
        <p:txBody>
          <a:bodyPr spcFirstLastPara="1" vert="horz" wrap="square" lIns="35719" tIns="35719" rIns="35719" bIns="35719" rtlCol="0" anchor="t" anchorCtr="0">
            <a:normAutofit/>
          </a:bodyPr>
          <a:lstStyle/>
          <a:p>
            <a:pPr marL="0" indent="0" algn="just">
              <a:lnSpc>
                <a:spcPct val="150000"/>
              </a:lnSpc>
              <a:spcBef>
                <a:spcPts val="0"/>
              </a:spcBef>
              <a:buNone/>
              <a:defRPr sz="3200">
                <a:solidFill>
                  <a:srgbClr val="003366"/>
                </a:solidFill>
                <a:latin typeface="Calibri"/>
              </a:defRPr>
            </a:pPr>
            <a:r>
              <a:rPr lang="fr-FR" sz="2400" b="1" dirty="0">
                <a:solidFill>
                  <a:srgbClr val="002060"/>
                </a:solidFill>
                <a:latin typeface="Montserrat"/>
                <a:ea typeface="Montserrat"/>
                <a:cs typeface="Montserrat"/>
                <a:sym typeface="Montserrat"/>
              </a:rPr>
              <a:t>SYNTHESE DU RAPPORT D’EVALUATION DES FEDERATIONS ET CLUBS SPORTIFS DANS LE CADRE DE L’OCTROI DES SUBVENTIONS SPORTIVES 2025</a:t>
            </a:r>
            <a:endParaRPr sz="2400" dirty="0"/>
          </a:p>
        </p:txBody>
      </p:sp>
      <p:sp>
        <p:nvSpPr>
          <p:cNvPr id="49" name="Google Shape;49;p1"/>
          <p:cNvSpPr/>
          <p:nvPr/>
        </p:nvSpPr>
        <p:spPr>
          <a:xfrm>
            <a:off x="36" y="6541840"/>
            <a:ext cx="9143930" cy="359648"/>
          </a:xfrm>
          <a:prstGeom prst="rect">
            <a:avLst/>
          </a:prstGeom>
          <a:noFill/>
          <a:ln>
            <a:noFill/>
          </a:ln>
        </p:spPr>
        <p:txBody>
          <a:bodyPr spcFirstLastPara="1" wrap="square" lIns="35719" tIns="35719" rIns="35719" bIns="35719" anchor="t" anchorCtr="0">
            <a:noAutofit/>
          </a:bodyPr>
          <a:lstStyle/>
          <a:p>
            <a:pPr algn="just">
              <a:buClr>
                <a:srgbClr val="000000"/>
              </a:buClr>
              <a:buSzPts val="700"/>
              <a:defRPr sz="1800">
                <a:solidFill>
                  <a:srgbClr val="003366"/>
                </a:solidFill>
                <a:latin typeface="Calibri"/>
              </a:defRPr>
            </a:pPr>
            <a:r>
              <a:rPr lang="fr-FR" sz="1406" b="1">
                <a:solidFill>
                  <a:schemeClr val="lt1"/>
                </a:solidFill>
                <a:latin typeface="Montserrat"/>
                <a:ea typeface="Montserrat"/>
                <a:cs typeface="Montserrat"/>
                <a:sym typeface="Montserrat"/>
              </a:rPr>
              <a:t>15 FÉVRIER 2024</a:t>
            </a:r>
            <a:endParaRPr sz="1406" b="1">
              <a:solidFill>
                <a:schemeClr val="lt1"/>
              </a:solidFill>
            </a:endParaRPr>
          </a:p>
        </p:txBody>
      </p:sp>
      <p:pic>
        <p:nvPicPr>
          <p:cNvPr id="50" name="Google Shape;50;p1"/>
          <p:cNvPicPr preferRelativeResize="0"/>
          <p:nvPr/>
        </p:nvPicPr>
        <p:blipFill rotWithShape="1">
          <a:blip r:embed="rId3">
            <a:alphaModFix/>
          </a:blip>
          <a:srcRect/>
          <a:stretch/>
        </p:blipFill>
        <p:spPr>
          <a:xfrm>
            <a:off x="0" y="6821166"/>
            <a:ext cx="9144000" cy="90413"/>
          </a:xfrm>
          <a:prstGeom prst="rect">
            <a:avLst/>
          </a:prstGeom>
          <a:noFill/>
          <a:ln>
            <a:noFill/>
          </a:ln>
        </p:spPr>
      </p:pic>
      <p:pic>
        <p:nvPicPr>
          <p:cNvPr id="51" name="Google Shape;51;p1"/>
          <p:cNvPicPr preferRelativeResize="0"/>
          <p:nvPr/>
        </p:nvPicPr>
        <p:blipFill rotWithShape="1">
          <a:blip r:embed="rId4">
            <a:alphaModFix/>
          </a:blip>
          <a:srcRect l="15608" t="25757" r="11995" b="28289"/>
          <a:stretch/>
        </p:blipFill>
        <p:spPr>
          <a:xfrm>
            <a:off x="2293034" y="1212194"/>
            <a:ext cx="3826412" cy="1080840"/>
          </a:xfrm>
          <a:prstGeom prst="rect">
            <a:avLst/>
          </a:prstGeom>
          <a:noFill/>
          <a:ln>
            <a:noFill/>
          </a:ln>
        </p:spPr>
      </p:pic>
      <p:sp>
        <p:nvSpPr>
          <p:cNvPr id="3" name="Espace réservé du numéro de diapositive 2">
            <a:extLst>
              <a:ext uri="{FF2B5EF4-FFF2-40B4-BE49-F238E27FC236}">
                <a16:creationId xmlns:a16="http://schemas.microsoft.com/office/drawing/2014/main" id="{97A37764-9BAD-D657-B567-44C3D261BAB9}"/>
              </a:ext>
            </a:extLst>
          </p:cNvPr>
          <p:cNvSpPr>
            <a:spLocks noGrp="1"/>
          </p:cNvSpPr>
          <p:nvPr>
            <p:ph type="sldNum" sz="quarter" idx="12"/>
          </p:nvPr>
        </p:nvSpPr>
        <p:spPr/>
        <p:txBody>
          <a:bodyPr/>
          <a:lstStyle/>
          <a:p>
            <a:fld id="{0BC148C8-1191-874D-AD3A-645EC163815C}" type="slidenum">
              <a:rPr lang="fr-BJ" smtClean="0"/>
              <a:t>3</a:t>
            </a:fld>
            <a:endParaRPr lang="fr-BJ"/>
          </a:p>
        </p:txBody>
      </p:sp>
    </p:spTree>
    <p:extLst>
      <p:ext uri="{BB962C8B-B14F-4D97-AF65-F5344CB8AC3E}">
        <p14:creationId xmlns:p14="http://schemas.microsoft.com/office/powerpoint/2010/main" val="2810219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8" name="Google Shape;48;p1"/>
          <p:cNvSpPr txBox="1">
            <a:spLocks noGrp="1"/>
          </p:cNvSpPr>
          <p:nvPr>
            <p:ph type="subTitle" idx="4294967295"/>
          </p:nvPr>
        </p:nvSpPr>
        <p:spPr>
          <a:xfrm>
            <a:off x="3722363" y="1288391"/>
            <a:ext cx="1541956" cy="455108"/>
          </a:xfrm>
          <a:prstGeom prst="rect">
            <a:avLst/>
          </a:prstGeom>
          <a:noFill/>
          <a:ln>
            <a:noFill/>
          </a:ln>
        </p:spPr>
        <p:txBody>
          <a:bodyPr spcFirstLastPara="1" vert="horz" wrap="square" lIns="35719" tIns="35719" rIns="35719" bIns="35719" rtlCol="0" anchor="t" anchorCtr="0">
            <a:normAutofit/>
          </a:bodyPr>
          <a:lstStyle/>
          <a:p>
            <a:pPr marL="0" indent="0" algn="just">
              <a:lnSpc>
                <a:spcPct val="100000"/>
              </a:lnSpc>
              <a:spcBef>
                <a:spcPts val="0"/>
              </a:spcBef>
              <a:buNone/>
              <a:defRPr sz="3200">
                <a:solidFill>
                  <a:srgbClr val="003366"/>
                </a:solidFill>
                <a:latin typeface="Calibri"/>
              </a:defRPr>
            </a:pPr>
            <a:r>
              <a:rPr lang="fr-FR" sz="2000" b="1" dirty="0">
                <a:solidFill>
                  <a:srgbClr val="002060"/>
                </a:solidFill>
                <a:latin typeface="Montserrat"/>
                <a:ea typeface="Montserrat"/>
                <a:cs typeface="Montserrat"/>
                <a:sym typeface="Montserrat"/>
              </a:rPr>
              <a:t>CONTEXTE</a:t>
            </a:r>
            <a:endParaRPr sz="2000" dirty="0"/>
          </a:p>
        </p:txBody>
      </p:sp>
      <p:sp>
        <p:nvSpPr>
          <p:cNvPr id="49" name="Google Shape;49;p1"/>
          <p:cNvSpPr/>
          <p:nvPr/>
        </p:nvSpPr>
        <p:spPr>
          <a:xfrm>
            <a:off x="36" y="6541840"/>
            <a:ext cx="9143930" cy="359648"/>
          </a:xfrm>
          <a:prstGeom prst="rect">
            <a:avLst/>
          </a:prstGeom>
          <a:noFill/>
          <a:ln>
            <a:noFill/>
          </a:ln>
        </p:spPr>
        <p:txBody>
          <a:bodyPr spcFirstLastPara="1" wrap="square" lIns="35719" tIns="35719" rIns="35719" bIns="35719" anchor="t" anchorCtr="0">
            <a:noAutofit/>
          </a:bodyPr>
          <a:lstStyle/>
          <a:p>
            <a:pPr algn="just">
              <a:buClr>
                <a:srgbClr val="000000"/>
              </a:buClr>
              <a:buSzPts val="700"/>
              <a:defRPr sz="1800">
                <a:solidFill>
                  <a:srgbClr val="003366"/>
                </a:solidFill>
                <a:latin typeface="Calibri"/>
              </a:defRPr>
            </a:pPr>
            <a:r>
              <a:rPr lang="fr-FR" sz="1406" b="1">
                <a:solidFill>
                  <a:schemeClr val="lt1"/>
                </a:solidFill>
                <a:latin typeface="Montserrat"/>
                <a:ea typeface="Montserrat"/>
                <a:cs typeface="Montserrat"/>
                <a:sym typeface="Montserrat"/>
              </a:rPr>
              <a:t>15 FÉVRIER 2024</a:t>
            </a:r>
            <a:endParaRPr sz="1406" b="1">
              <a:solidFill>
                <a:schemeClr val="lt1"/>
              </a:solidFill>
            </a:endParaRPr>
          </a:p>
        </p:txBody>
      </p:sp>
      <p:pic>
        <p:nvPicPr>
          <p:cNvPr id="50" name="Google Shape;50;p1"/>
          <p:cNvPicPr preferRelativeResize="0"/>
          <p:nvPr/>
        </p:nvPicPr>
        <p:blipFill rotWithShape="1">
          <a:blip r:embed="rId3">
            <a:alphaModFix/>
          </a:blip>
          <a:srcRect/>
          <a:stretch/>
        </p:blipFill>
        <p:spPr>
          <a:xfrm>
            <a:off x="0" y="6821166"/>
            <a:ext cx="9144000" cy="90413"/>
          </a:xfrm>
          <a:prstGeom prst="rect">
            <a:avLst/>
          </a:prstGeom>
          <a:noFill/>
          <a:ln>
            <a:noFill/>
          </a:ln>
        </p:spPr>
      </p:pic>
      <p:pic>
        <p:nvPicPr>
          <p:cNvPr id="51" name="Google Shape;51;p1"/>
          <p:cNvPicPr preferRelativeResize="0"/>
          <p:nvPr/>
        </p:nvPicPr>
        <p:blipFill rotWithShape="1">
          <a:blip r:embed="rId4">
            <a:alphaModFix/>
          </a:blip>
          <a:srcRect l="15608" t="25757" r="11995" b="28289"/>
          <a:stretch/>
        </p:blipFill>
        <p:spPr>
          <a:xfrm>
            <a:off x="336006" y="277827"/>
            <a:ext cx="2120351" cy="622459"/>
          </a:xfrm>
          <a:prstGeom prst="rect">
            <a:avLst/>
          </a:prstGeom>
          <a:noFill/>
          <a:ln>
            <a:noFill/>
          </a:ln>
        </p:spPr>
      </p:pic>
      <p:sp>
        <p:nvSpPr>
          <p:cNvPr id="10" name="Google Shape;48;p1">
            <a:extLst>
              <a:ext uri="{FF2B5EF4-FFF2-40B4-BE49-F238E27FC236}">
                <a16:creationId xmlns:a16="http://schemas.microsoft.com/office/drawing/2014/main" id="{D64F25A8-46A6-5ABD-D566-D6FA344098A8}"/>
              </a:ext>
            </a:extLst>
          </p:cNvPr>
          <p:cNvSpPr txBox="1">
            <a:spLocks/>
          </p:cNvSpPr>
          <p:nvPr/>
        </p:nvSpPr>
        <p:spPr>
          <a:xfrm>
            <a:off x="94810" y="2135027"/>
            <a:ext cx="8797061" cy="2844767"/>
          </a:xfrm>
          <a:prstGeom prst="rect">
            <a:avLst/>
          </a:prstGeom>
          <a:noFill/>
          <a:ln>
            <a:noFill/>
          </a:ln>
        </p:spPr>
        <p:txBody>
          <a:bodyPr spcFirstLastPara="1" wrap="square" lIns="35719" tIns="35719" rIns="35719" bIns="35719"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buNone/>
            </a:pPr>
            <a:r>
              <a:rPr lang="fr-FR" sz="1600" dirty="0">
                <a:latin typeface="Montserrat" pitchFamily="2" charset="77"/>
              </a:rPr>
              <a:t>    </a:t>
            </a:r>
            <a:r>
              <a:rPr lang="fr-FR" sz="1600" b="1" dirty="0">
                <a:solidFill>
                  <a:srgbClr val="002060"/>
                </a:solidFill>
                <a:latin typeface="Montserrat" pitchFamily="2" charset="77"/>
              </a:rPr>
              <a:t>Dans le cadre des réformes sur l’octroi des subventions, la famille sportive béninoise a marqué son adhésion le 11 avril 2024.</a:t>
            </a:r>
          </a:p>
          <a:p>
            <a:pPr>
              <a:buNone/>
            </a:pPr>
            <a:br>
              <a:rPr lang="fr-FR" sz="1600" dirty="0">
                <a:solidFill>
                  <a:srgbClr val="002060"/>
                </a:solidFill>
                <a:latin typeface="Montserrat" pitchFamily="2" charset="77"/>
              </a:rPr>
            </a:br>
            <a:r>
              <a:rPr lang="fr-FR" sz="1600" dirty="0">
                <a:solidFill>
                  <a:srgbClr val="002060"/>
                </a:solidFill>
                <a:latin typeface="Montserrat" pitchFamily="2" charset="77"/>
              </a:rPr>
              <a:t>Suite à cela, l’arrêté ministériel n°030/</a:t>
            </a:r>
            <a:r>
              <a:rPr lang="fr-FR" sz="1600" dirty="0" err="1">
                <a:solidFill>
                  <a:srgbClr val="002060"/>
                </a:solidFill>
                <a:latin typeface="Montserrat" pitchFamily="2" charset="77"/>
              </a:rPr>
              <a:t>MSp</a:t>
            </a:r>
            <a:r>
              <a:rPr lang="fr-FR" sz="1600" dirty="0">
                <a:solidFill>
                  <a:srgbClr val="002060"/>
                </a:solidFill>
                <a:latin typeface="Montserrat" pitchFamily="2" charset="77"/>
              </a:rPr>
              <a:t>/DC/SGM/DPAF/DSE/SA du 7 mai 2024 a établi les critères et la grille de qualification pour l’attribution des subventions de l’État aux fédérations et clubs sportifs.</a:t>
            </a:r>
          </a:p>
          <a:p>
            <a:pPr>
              <a:buNone/>
            </a:pPr>
            <a:endParaRPr lang="fr-FR" sz="1600" dirty="0">
              <a:solidFill>
                <a:srgbClr val="002060"/>
              </a:solidFill>
              <a:latin typeface="Montserrat" pitchFamily="2" charset="77"/>
            </a:endParaRPr>
          </a:p>
          <a:p>
            <a:r>
              <a:rPr lang="fr-FR" sz="1600" dirty="0">
                <a:solidFill>
                  <a:srgbClr val="002060"/>
                </a:solidFill>
                <a:latin typeface="Montserrat" pitchFamily="2" charset="77"/>
              </a:rPr>
              <a:t>    À partir de l’exercice budgétaire 2025, les subventions seront désormais allouées sur la base de cette grille d’évaluation.</a:t>
            </a:r>
          </a:p>
          <a:p>
            <a:br>
              <a:rPr lang="fr-FR" sz="1600" dirty="0">
                <a:solidFill>
                  <a:srgbClr val="002060"/>
                </a:solidFill>
                <a:latin typeface="Montserrat" pitchFamily="2" charset="77"/>
              </a:rPr>
            </a:br>
            <a:r>
              <a:rPr lang="fr-FR" sz="1600" dirty="0">
                <a:solidFill>
                  <a:srgbClr val="002060"/>
                </a:solidFill>
                <a:latin typeface="Montserrat" pitchFamily="2" charset="77"/>
              </a:rPr>
              <a:t>Un comité d’évaluation a été mis en place conformément à l’arrêté. </a:t>
            </a:r>
          </a:p>
        </p:txBody>
      </p:sp>
      <p:sp>
        <p:nvSpPr>
          <p:cNvPr id="3" name="Espace réservé du numéro de diapositive 2">
            <a:extLst>
              <a:ext uri="{FF2B5EF4-FFF2-40B4-BE49-F238E27FC236}">
                <a16:creationId xmlns:a16="http://schemas.microsoft.com/office/drawing/2014/main" id="{FBB84B5C-B7CA-ABC9-C437-C9B1ABB080FB}"/>
              </a:ext>
            </a:extLst>
          </p:cNvPr>
          <p:cNvSpPr>
            <a:spLocks noGrp="1"/>
          </p:cNvSpPr>
          <p:nvPr>
            <p:ph type="sldNum" sz="quarter" idx="12"/>
          </p:nvPr>
        </p:nvSpPr>
        <p:spPr/>
        <p:txBody>
          <a:bodyPr/>
          <a:lstStyle/>
          <a:p>
            <a:fld id="{0BC148C8-1191-874D-AD3A-645EC163815C}" type="slidenum">
              <a:rPr lang="fr-BJ" smtClean="0"/>
              <a:t>4</a:t>
            </a:fld>
            <a:endParaRPr lang="fr-BJ"/>
          </a:p>
        </p:txBody>
      </p:sp>
    </p:spTree>
    <p:extLst>
      <p:ext uri="{BB962C8B-B14F-4D97-AF65-F5344CB8AC3E}">
        <p14:creationId xmlns:p14="http://schemas.microsoft.com/office/powerpoint/2010/main" val="234367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1;p1">
            <a:extLst>
              <a:ext uri="{FF2B5EF4-FFF2-40B4-BE49-F238E27FC236}">
                <a16:creationId xmlns:a16="http://schemas.microsoft.com/office/drawing/2014/main" id="{2504F4F2-6AAA-F64C-0276-793AECA73CB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a:extLst>
              <a:ext uri="{FF2B5EF4-FFF2-40B4-BE49-F238E27FC236}">
                <a16:creationId xmlns:a16="http://schemas.microsoft.com/office/drawing/2014/main" id="{D6D7E814-CF9E-45F5-BD27-0464A65DE31A}"/>
              </a:ext>
            </a:extLst>
          </p:cNvPr>
          <p:cNvSpPr txBox="1">
            <a:spLocks noChangeArrowheads="1"/>
          </p:cNvSpPr>
          <p:nvPr/>
        </p:nvSpPr>
        <p:spPr bwMode="auto">
          <a:xfrm>
            <a:off x="6054401" y="7541338"/>
            <a:ext cx="2084119" cy="2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algn="just" defTabSz="685800" eaLnBrk="0" fontAlgn="base" hangingPunct="0">
              <a:spcBef>
                <a:spcPct val="0"/>
              </a:spcBef>
              <a:spcAft>
                <a:spcPts val="600"/>
              </a:spcAft>
              <a:defRPr sz="1800">
                <a:solidFill>
                  <a:srgbClr val="003366"/>
                </a:solidFill>
                <a:latin typeface="Calibri"/>
              </a:defRPr>
            </a:pPr>
            <a:r>
              <a:rPr lang="fr-BJ" altLang="fr-BJ" sz="1050" b="1" dirty="0">
                <a:latin typeface="Arial Narrow" panose="020B0606020202030204" pitchFamily="34" charset="0"/>
              </a:rPr>
              <a:t>RÉPBLIQUE DU BÉNIN</a:t>
            </a:r>
          </a:p>
          <a:p>
            <a:pPr algn="just" defTabSz="685800" eaLnBrk="0" fontAlgn="base" hangingPunct="0">
              <a:spcBef>
                <a:spcPct val="0"/>
              </a:spcBef>
              <a:spcAft>
                <a:spcPct val="0"/>
              </a:spcAft>
              <a:defRPr sz="1800">
                <a:solidFill>
                  <a:srgbClr val="003366"/>
                </a:solidFill>
                <a:latin typeface="Calibri"/>
              </a:defRPr>
            </a:pPr>
            <a:endParaRPr lang="fr-BJ" altLang="fr-BJ" sz="1425" dirty="0">
              <a:latin typeface="Arial" panose="020B0604020202020204" pitchFamily="34" charset="0"/>
            </a:endParaRPr>
          </a:p>
        </p:txBody>
      </p:sp>
      <p:grpSp>
        <p:nvGrpSpPr>
          <p:cNvPr id="20" name="Groupe 19">
            <a:extLst>
              <a:ext uri="{FF2B5EF4-FFF2-40B4-BE49-F238E27FC236}">
                <a16:creationId xmlns:a16="http://schemas.microsoft.com/office/drawing/2014/main" id="{D1B1685D-8397-024B-2354-C7885E83C101}"/>
              </a:ext>
            </a:extLst>
          </p:cNvPr>
          <p:cNvGrpSpPr/>
          <p:nvPr/>
        </p:nvGrpSpPr>
        <p:grpSpPr>
          <a:xfrm>
            <a:off x="131591" y="110069"/>
            <a:ext cx="3309433" cy="1405819"/>
            <a:chOff x="-5651114" y="19430"/>
            <a:chExt cx="4728654" cy="2003704"/>
          </a:xfrm>
        </p:grpSpPr>
        <p:sp>
          <p:nvSpPr>
            <p:cNvPr id="21" name="Rectangle 20">
              <a:extLst>
                <a:ext uri="{FF2B5EF4-FFF2-40B4-BE49-F238E27FC236}">
                  <a16:creationId xmlns:a16="http://schemas.microsoft.com/office/drawing/2014/main" id="{87A22A9C-AA1B-1D15-29CE-EC5BAC402F70}"/>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D2138C5E-73A0-980A-26A6-C2FF574FD2E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0D663477-9B39-B9A4-F3AB-657BC520E8D4}"/>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82238391-6140-29A0-6A76-454D101C65EF}"/>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10554EE3-7DC0-0B2E-ABB6-E7F62B9F5DC3}"/>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DF1DFE17-567E-25C3-1F3A-191D842F4C92}"/>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D804903C-48D5-7DC1-6AFE-408164EDC606}"/>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120" name="ZoneTexte 119">
            <a:extLst>
              <a:ext uri="{FF2B5EF4-FFF2-40B4-BE49-F238E27FC236}">
                <a16:creationId xmlns:a16="http://schemas.microsoft.com/office/drawing/2014/main" id="{C3C8D231-E0AF-C1FB-20FE-70FEBF935858}"/>
              </a:ext>
            </a:extLst>
          </p:cNvPr>
          <p:cNvSpPr txBox="1"/>
          <p:nvPr/>
        </p:nvSpPr>
        <p:spPr>
          <a:xfrm>
            <a:off x="2483493" y="3205436"/>
            <a:ext cx="6978728" cy="584775"/>
          </a:xfrm>
          <a:prstGeom prst="rect">
            <a:avLst/>
          </a:prstGeom>
          <a:noFill/>
        </p:spPr>
        <p:txBody>
          <a:bodyPr wrap="square" rtlCol="0">
            <a:spAutoFit/>
          </a:bodyPr>
          <a:lstStyle/>
          <a:p>
            <a:r>
              <a:rPr lang="fr-FR" sz="3200" b="1" dirty="0">
                <a:solidFill>
                  <a:srgbClr val="0070C0"/>
                </a:solidFill>
                <a:latin typeface="Montserrat" pitchFamily="2" charset="77"/>
              </a:rPr>
              <a:t>MÉTHODOLOGIE DE TRAVAIL</a:t>
            </a:r>
          </a:p>
        </p:txBody>
      </p:sp>
      <p:sp>
        <p:nvSpPr>
          <p:cNvPr id="121" name="Freeform 6">
            <a:extLst>
              <a:ext uri="{FF2B5EF4-FFF2-40B4-BE49-F238E27FC236}">
                <a16:creationId xmlns:a16="http://schemas.microsoft.com/office/drawing/2014/main" id="{96263FDF-DED1-49E4-7D04-CEBE5ACF413E}"/>
              </a:ext>
            </a:extLst>
          </p:cNvPr>
          <p:cNvSpPr>
            <a:spLocks noChangeArrowheads="1"/>
          </p:cNvSpPr>
          <p:nvPr/>
        </p:nvSpPr>
        <p:spPr bwMode="auto">
          <a:xfrm>
            <a:off x="310896" y="2707933"/>
            <a:ext cx="2172597" cy="1533574"/>
          </a:xfrm>
          <a:custGeom>
            <a:avLst/>
            <a:gdLst>
              <a:gd name="T0" fmla="*/ 0 w 2300"/>
              <a:gd name="T1" fmla="*/ 1118 h 1442"/>
              <a:gd name="T2" fmla="*/ 0 w 2300"/>
              <a:gd name="T3" fmla="*/ 326 h 1442"/>
              <a:gd name="T4" fmla="*/ 0 w 2300"/>
              <a:gd name="T5" fmla="*/ 326 h 1442"/>
              <a:gd name="T6" fmla="*/ 71 w 2300"/>
              <a:gd name="T7" fmla="*/ 254 h 1442"/>
              <a:gd name="T8" fmla="*/ 1152 w 2300"/>
              <a:gd name="T9" fmla="*/ 254 h 1442"/>
              <a:gd name="T10" fmla="*/ 1152 w 2300"/>
              <a:gd name="T11" fmla="*/ 254 h 1442"/>
              <a:gd name="T12" fmla="*/ 1223 w 2300"/>
              <a:gd name="T13" fmla="*/ 183 h 1442"/>
              <a:gd name="T14" fmla="*/ 1223 w 2300"/>
              <a:gd name="T15" fmla="*/ 91 h 1442"/>
              <a:gd name="T16" fmla="*/ 1223 w 2300"/>
              <a:gd name="T17" fmla="*/ 91 h 1442"/>
              <a:gd name="T18" fmla="*/ 1334 w 2300"/>
              <a:gd name="T19" fmla="*/ 32 h 1442"/>
              <a:gd name="T20" fmla="*/ 2258 w 2300"/>
              <a:gd name="T21" fmla="*/ 662 h 1442"/>
              <a:gd name="T22" fmla="*/ 2258 w 2300"/>
              <a:gd name="T23" fmla="*/ 662 h 1442"/>
              <a:gd name="T24" fmla="*/ 2258 w 2300"/>
              <a:gd name="T25" fmla="*/ 779 h 1442"/>
              <a:gd name="T26" fmla="*/ 1334 w 2300"/>
              <a:gd name="T27" fmla="*/ 1409 h 1442"/>
              <a:gd name="T28" fmla="*/ 1334 w 2300"/>
              <a:gd name="T29" fmla="*/ 1409 h 1442"/>
              <a:gd name="T30" fmla="*/ 1223 w 2300"/>
              <a:gd name="T31" fmla="*/ 1350 h 1442"/>
              <a:gd name="T32" fmla="*/ 1223 w 2300"/>
              <a:gd name="T33" fmla="*/ 1260 h 1442"/>
              <a:gd name="T34" fmla="*/ 1223 w 2300"/>
              <a:gd name="T35" fmla="*/ 1260 h 1442"/>
              <a:gd name="T36" fmla="*/ 1152 w 2300"/>
              <a:gd name="T37" fmla="*/ 1189 h 1442"/>
              <a:gd name="T38" fmla="*/ 71 w 2300"/>
              <a:gd name="T39" fmla="*/ 1189 h 1442"/>
              <a:gd name="T40" fmla="*/ 71 w 2300"/>
              <a:gd name="T41" fmla="*/ 1189 h 1442"/>
              <a:gd name="T42" fmla="*/ 0 w 2300"/>
              <a:gd name="T43" fmla="*/ 1118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00" h="1442">
                <a:moveTo>
                  <a:pt x="0" y="1118"/>
                </a:moveTo>
                <a:lnTo>
                  <a:pt x="0" y="326"/>
                </a:lnTo>
                <a:lnTo>
                  <a:pt x="0" y="326"/>
                </a:lnTo>
                <a:cubicBezTo>
                  <a:pt x="0" y="286"/>
                  <a:pt x="32" y="254"/>
                  <a:pt x="71" y="254"/>
                </a:cubicBezTo>
                <a:lnTo>
                  <a:pt x="1152" y="254"/>
                </a:lnTo>
                <a:lnTo>
                  <a:pt x="1152" y="254"/>
                </a:lnTo>
                <a:cubicBezTo>
                  <a:pt x="1191" y="254"/>
                  <a:pt x="1223" y="223"/>
                  <a:pt x="1223" y="183"/>
                </a:cubicBezTo>
                <a:lnTo>
                  <a:pt x="1223" y="91"/>
                </a:lnTo>
                <a:lnTo>
                  <a:pt x="1223" y="91"/>
                </a:lnTo>
                <a:cubicBezTo>
                  <a:pt x="1223" y="34"/>
                  <a:pt x="1287" y="0"/>
                  <a:pt x="1334" y="32"/>
                </a:cubicBezTo>
                <a:lnTo>
                  <a:pt x="2258" y="662"/>
                </a:lnTo>
                <a:lnTo>
                  <a:pt x="2258" y="662"/>
                </a:lnTo>
                <a:cubicBezTo>
                  <a:pt x="2299" y="690"/>
                  <a:pt x="2299" y="751"/>
                  <a:pt x="2258" y="779"/>
                </a:cubicBezTo>
                <a:lnTo>
                  <a:pt x="1334" y="1409"/>
                </a:lnTo>
                <a:lnTo>
                  <a:pt x="1334" y="1409"/>
                </a:lnTo>
                <a:cubicBezTo>
                  <a:pt x="1287" y="1441"/>
                  <a:pt x="1223" y="1407"/>
                  <a:pt x="1223" y="1350"/>
                </a:cubicBezTo>
                <a:lnTo>
                  <a:pt x="1223" y="1260"/>
                </a:lnTo>
                <a:lnTo>
                  <a:pt x="1223" y="1260"/>
                </a:lnTo>
                <a:cubicBezTo>
                  <a:pt x="1223" y="1221"/>
                  <a:pt x="1191" y="1189"/>
                  <a:pt x="1152" y="1189"/>
                </a:cubicBezTo>
                <a:lnTo>
                  <a:pt x="71" y="1189"/>
                </a:lnTo>
                <a:lnTo>
                  <a:pt x="71" y="1189"/>
                </a:lnTo>
                <a:cubicBezTo>
                  <a:pt x="32" y="1189"/>
                  <a:pt x="0" y="1158"/>
                  <a:pt x="0" y="1118"/>
                </a:cubicBezTo>
              </a:path>
            </a:pathLst>
          </a:custGeom>
          <a:solidFill>
            <a:srgbClr val="0070C0"/>
          </a:solidFill>
          <a:ln>
            <a:noFill/>
          </a:ln>
          <a:effectLst/>
        </p:spPr>
        <p:txBody>
          <a:bodyPr wrap="none" anchor="ctr"/>
          <a:lstStyle/>
          <a:p>
            <a:endParaRPr lang="en-US" sz="6532">
              <a:solidFill>
                <a:srgbClr val="0070C0"/>
              </a:solidFill>
            </a:endParaRPr>
          </a:p>
        </p:txBody>
      </p:sp>
      <p:sp>
        <p:nvSpPr>
          <p:cNvPr id="123" name="Espace réservé du numéro de diapositive 122">
            <a:extLst>
              <a:ext uri="{FF2B5EF4-FFF2-40B4-BE49-F238E27FC236}">
                <a16:creationId xmlns:a16="http://schemas.microsoft.com/office/drawing/2014/main" id="{31CE208F-B966-AED7-3D82-7A01565C08E9}"/>
              </a:ext>
            </a:extLst>
          </p:cNvPr>
          <p:cNvSpPr>
            <a:spLocks noGrp="1"/>
          </p:cNvSpPr>
          <p:nvPr>
            <p:ph type="sldNum" sz="quarter" idx="12"/>
          </p:nvPr>
        </p:nvSpPr>
        <p:spPr/>
        <p:txBody>
          <a:bodyPr/>
          <a:lstStyle/>
          <a:p>
            <a:fld id="{0BC148C8-1191-874D-AD3A-645EC163815C}" type="slidenum">
              <a:rPr lang="fr-BJ" smtClean="0"/>
              <a:t>5</a:t>
            </a:fld>
            <a:endParaRPr lang="fr-BJ"/>
          </a:p>
        </p:txBody>
      </p:sp>
    </p:spTree>
    <p:extLst>
      <p:ext uri="{BB962C8B-B14F-4D97-AF65-F5344CB8AC3E}">
        <p14:creationId xmlns:p14="http://schemas.microsoft.com/office/powerpoint/2010/main" val="798730345"/>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B1303CF2-F146-6C45-9CDA-771C562C347D}"/>
              </a:ext>
            </a:extLst>
          </p:cNvPr>
          <p:cNvSpPr>
            <a:spLocks noChangeArrowheads="1"/>
          </p:cNvSpPr>
          <p:nvPr/>
        </p:nvSpPr>
        <p:spPr bwMode="auto">
          <a:xfrm>
            <a:off x="805105" y="2158340"/>
            <a:ext cx="1948362" cy="2213724"/>
          </a:xfrm>
          <a:custGeom>
            <a:avLst/>
            <a:gdLst>
              <a:gd name="T0" fmla="*/ 2411 w 4823"/>
              <a:gd name="T1" fmla="*/ 3618 h 5480"/>
              <a:gd name="T2" fmla="*/ 1203 w 4823"/>
              <a:gd name="T3" fmla="*/ 2410 h 5480"/>
              <a:gd name="T4" fmla="*/ 2411 w 4823"/>
              <a:gd name="T5" fmla="*/ 1203 h 5480"/>
              <a:gd name="T6" fmla="*/ 3619 w 4823"/>
              <a:gd name="T7" fmla="*/ 2410 h 5480"/>
              <a:gd name="T8" fmla="*/ 2411 w 4823"/>
              <a:gd name="T9" fmla="*/ 3618 h 5480"/>
              <a:gd name="T10" fmla="*/ 4822 w 4823"/>
              <a:gd name="T11" fmla="*/ 2410 h 5480"/>
              <a:gd name="T12" fmla="*/ 2411 w 4823"/>
              <a:gd name="T13" fmla="*/ 0 h 5480"/>
              <a:gd name="T14" fmla="*/ 0 w 4823"/>
              <a:gd name="T15" fmla="*/ 2410 h 5480"/>
              <a:gd name="T16" fmla="*/ 1760 w 4823"/>
              <a:gd name="T17" fmla="*/ 4732 h 5480"/>
              <a:gd name="T18" fmla="*/ 1754 w 4823"/>
              <a:gd name="T19" fmla="*/ 4821 h 5480"/>
              <a:gd name="T20" fmla="*/ 2411 w 4823"/>
              <a:gd name="T21" fmla="*/ 5479 h 5480"/>
              <a:gd name="T22" fmla="*/ 3068 w 4823"/>
              <a:gd name="T23" fmla="*/ 4821 h 5480"/>
              <a:gd name="T24" fmla="*/ 3062 w 4823"/>
              <a:gd name="T25" fmla="*/ 4732 h 5480"/>
              <a:gd name="T26" fmla="*/ 4822 w 4823"/>
              <a:gd name="T27" fmla="*/ 2410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23" h="5480">
                <a:moveTo>
                  <a:pt x="2411" y="3618"/>
                </a:moveTo>
                <a:cubicBezTo>
                  <a:pt x="1744" y="3618"/>
                  <a:pt x="1203" y="3077"/>
                  <a:pt x="1203" y="2410"/>
                </a:cubicBezTo>
                <a:cubicBezTo>
                  <a:pt x="1203" y="1743"/>
                  <a:pt x="1744" y="1203"/>
                  <a:pt x="2411" y="1203"/>
                </a:cubicBezTo>
                <a:cubicBezTo>
                  <a:pt x="3078" y="1203"/>
                  <a:pt x="3619" y="1743"/>
                  <a:pt x="3619" y="2410"/>
                </a:cubicBezTo>
                <a:cubicBezTo>
                  <a:pt x="3619" y="3077"/>
                  <a:pt x="3078" y="3618"/>
                  <a:pt x="2411" y="3618"/>
                </a:cubicBezTo>
                <a:close/>
                <a:moveTo>
                  <a:pt x="4822" y="2410"/>
                </a:moveTo>
                <a:cubicBezTo>
                  <a:pt x="4822" y="1079"/>
                  <a:pt x="3742" y="0"/>
                  <a:pt x="2411" y="0"/>
                </a:cubicBezTo>
                <a:cubicBezTo>
                  <a:pt x="1080" y="0"/>
                  <a:pt x="0" y="1079"/>
                  <a:pt x="0" y="2410"/>
                </a:cubicBezTo>
                <a:cubicBezTo>
                  <a:pt x="0" y="3516"/>
                  <a:pt x="744" y="4448"/>
                  <a:pt x="1760" y="4732"/>
                </a:cubicBezTo>
                <a:cubicBezTo>
                  <a:pt x="1755" y="4761"/>
                  <a:pt x="1754" y="4791"/>
                  <a:pt x="1754" y="4821"/>
                </a:cubicBezTo>
                <a:cubicBezTo>
                  <a:pt x="1754" y="5184"/>
                  <a:pt x="2048" y="5479"/>
                  <a:pt x="2411" y="5479"/>
                </a:cubicBezTo>
                <a:cubicBezTo>
                  <a:pt x="2774" y="5479"/>
                  <a:pt x="3068" y="5184"/>
                  <a:pt x="3068" y="4821"/>
                </a:cubicBezTo>
                <a:cubicBezTo>
                  <a:pt x="3068" y="4791"/>
                  <a:pt x="3067" y="4761"/>
                  <a:pt x="3062" y="4732"/>
                </a:cubicBezTo>
                <a:cubicBezTo>
                  <a:pt x="4078" y="4448"/>
                  <a:pt x="4822" y="3516"/>
                  <a:pt x="4822" y="2410"/>
                </a:cubicBezTo>
                <a:close/>
              </a:path>
            </a:pathLst>
          </a:custGeom>
          <a:solidFill>
            <a:srgbClr val="00B050"/>
          </a:solidFill>
          <a:ln>
            <a:noFill/>
          </a:ln>
          <a:effectLst/>
        </p:spPr>
        <p:txBody>
          <a:bodyPr wrap="none" anchor="ctr"/>
          <a:lstStyle/>
          <a:p>
            <a:pPr defTabSz="685846"/>
            <a:endParaRPr lang="en-US" sz="1350">
              <a:solidFill>
                <a:srgbClr val="AAAAAA"/>
              </a:solidFill>
              <a:latin typeface="Montserrat" pitchFamily="2" charset="77"/>
            </a:endParaRPr>
          </a:p>
        </p:txBody>
      </p:sp>
      <p:sp>
        <p:nvSpPr>
          <p:cNvPr id="3" name="Freeform 2">
            <a:extLst>
              <a:ext uri="{FF2B5EF4-FFF2-40B4-BE49-F238E27FC236}">
                <a16:creationId xmlns:a16="http://schemas.microsoft.com/office/drawing/2014/main" id="{CF5833CC-0DD3-BC4A-800A-122AC73A7423}"/>
              </a:ext>
            </a:extLst>
          </p:cNvPr>
          <p:cNvSpPr>
            <a:spLocks noChangeArrowheads="1"/>
          </p:cNvSpPr>
          <p:nvPr/>
        </p:nvSpPr>
        <p:spPr bwMode="auto">
          <a:xfrm>
            <a:off x="3599600" y="2158340"/>
            <a:ext cx="1946581" cy="2213724"/>
          </a:xfrm>
          <a:custGeom>
            <a:avLst/>
            <a:gdLst>
              <a:gd name="T0" fmla="*/ 2410 w 4822"/>
              <a:gd name="T1" fmla="*/ 3618 h 5480"/>
              <a:gd name="T2" fmla="*/ 1203 w 4822"/>
              <a:gd name="T3" fmla="*/ 2410 h 5480"/>
              <a:gd name="T4" fmla="*/ 2410 w 4822"/>
              <a:gd name="T5" fmla="*/ 1203 h 5480"/>
              <a:gd name="T6" fmla="*/ 3618 w 4822"/>
              <a:gd name="T7" fmla="*/ 2410 h 5480"/>
              <a:gd name="T8" fmla="*/ 2410 w 4822"/>
              <a:gd name="T9" fmla="*/ 3618 h 5480"/>
              <a:gd name="T10" fmla="*/ 4821 w 4822"/>
              <a:gd name="T11" fmla="*/ 2410 h 5480"/>
              <a:gd name="T12" fmla="*/ 2410 w 4822"/>
              <a:gd name="T13" fmla="*/ 0 h 5480"/>
              <a:gd name="T14" fmla="*/ 0 w 4822"/>
              <a:gd name="T15" fmla="*/ 2410 h 5480"/>
              <a:gd name="T16" fmla="*/ 1759 w 4822"/>
              <a:gd name="T17" fmla="*/ 4732 h 5480"/>
              <a:gd name="T18" fmla="*/ 1753 w 4822"/>
              <a:gd name="T19" fmla="*/ 4821 h 5480"/>
              <a:gd name="T20" fmla="*/ 2410 w 4822"/>
              <a:gd name="T21" fmla="*/ 5479 h 5480"/>
              <a:gd name="T22" fmla="*/ 3068 w 4822"/>
              <a:gd name="T23" fmla="*/ 4821 h 5480"/>
              <a:gd name="T24" fmla="*/ 3061 w 4822"/>
              <a:gd name="T25" fmla="*/ 4732 h 5480"/>
              <a:gd name="T26" fmla="*/ 4821 w 4822"/>
              <a:gd name="T27" fmla="*/ 2410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22" h="5480">
                <a:moveTo>
                  <a:pt x="2410" y="3618"/>
                </a:moveTo>
                <a:cubicBezTo>
                  <a:pt x="1744" y="3618"/>
                  <a:pt x="1203" y="3077"/>
                  <a:pt x="1203" y="2410"/>
                </a:cubicBezTo>
                <a:cubicBezTo>
                  <a:pt x="1203" y="1743"/>
                  <a:pt x="1744" y="1203"/>
                  <a:pt x="2410" y="1203"/>
                </a:cubicBezTo>
                <a:cubicBezTo>
                  <a:pt x="3077" y="1203"/>
                  <a:pt x="3618" y="1743"/>
                  <a:pt x="3618" y="2410"/>
                </a:cubicBezTo>
                <a:cubicBezTo>
                  <a:pt x="3618" y="3077"/>
                  <a:pt x="3077" y="3618"/>
                  <a:pt x="2410" y="3618"/>
                </a:cubicBezTo>
                <a:close/>
                <a:moveTo>
                  <a:pt x="4821" y="2410"/>
                </a:moveTo>
                <a:cubicBezTo>
                  <a:pt x="4821" y="1079"/>
                  <a:pt x="3742" y="0"/>
                  <a:pt x="2410" y="0"/>
                </a:cubicBezTo>
                <a:cubicBezTo>
                  <a:pt x="1079" y="0"/>
                  <a:pt x="0" y="1079"/>
                  <a:pt x="0" y="2410"/>
                </a:cubicBezTo>
                <a:cubicBezTo>
                  <a:pt x="0" y="3516"/>
                  <a:pt x="744" y="4448"/>
                  <a:pt x="1759" y="4732"/>
                </a:cubicBezTo>
                <a:cubicBezTo>
                  <a:pt x="1755" y="4761"/>
                  <a:pt x="1753" y="4791"/>
                  <a:pt x="1753" y="4821"/>
                </a:cubicBezTo>
                <a:cubicBezTo>
                  <a:pt x="1753" y="5184"/>
                  <a:pt x="2047" y="5479"/>
                  <a:pt x="2410" y="5479"/>
                </a:cubicBezTo>
                <a:cubicBezTo>
                  <a:pt x="2773" y="5479"/>
                  <a:pt x="3068" y="5184"/>
                  <a:pt x="3068" y="4821"/>
                </a:cubicBezTo>
                <a:cubicBezTo>
                  <a:pt x="3068" y="4791"/>
                  <a:pt x="3066" y="4761"/>
                  <a:pt x="3061" y="4732"/>
                </a:cubicBezTo>
                <a:cubicBezTo>
                  <a:pt x="4077" y="4448"/>
                  <a:pt x="4821" y="3516"/>
                  <a:pt x="4821" y="2410"/>
                </a:cubicBezTo>
                <a:close/>
              </a:path>
            </a:pathLst>
          </a:custGeom>
          <a:solidFill>
            <a:schemeClr val="accent2"/>
          </a:solidFill>
          <a:ln>
            <a:noFill/>
          </a:ln>
          <a:effectLst/>
        </p:spPr>
        <p:txBody>
          <a:bodyPr wrap="none" anchor="ctr"/>
          <a:lstStyle/>
          <a:p>
            <a:pPr defTabSz="685846"/>
            <a:endParaRPr lang="en-US" sz="1350">
              <a:solidFill>
                <a:srgbClr val="AAAAAA"/>
              </a:solidFill>
              <a:latin typeface="Montserrat" pitchFamily="2" charset="77"/>
            </a:endParaRPr>
          </a:p>
        </p:txBody>
      </p:sp>
      <p:sp>
        <p:nvSpPr>
          <p:cNvPr id="4" name="Freeform 3">
            <a:extLst>
              <a:ext uri="{FF2B5EF4-FFF2-40B4-BE49-F238E27FC236}">
                <a16:creationId xmlns:a16="http://schemas.microsoft.com/office/drawing/2014/main" id="{ED7A7807-C161-E54B-84B0-EDD29780AC91}"/>
              </a:ext>
            </a:extLst>
          </p:cNvPr>
          <p:cNvSpPr>
            <a:spLocks noChangeArrowheads="1"/>
          </p:cNvSpPr>
          <p:nvPr/>
        </p:nvSpPr>
        <p:spPr bwMode="auto">
          <a:xfrm>
            <a:off x="6392314" y="2158340"/>
            <a:ext cx="1946581" cy="2213724"/>
          </a:xfrm>
          <a:custGeom>
            <a:avLst/>
            <a:gdLst>
              <a:gd name="T0" fmla="*/ 2411 w 4822"/>
              <a:gd name="T1" fmla="*/ 3618 h 5480"/>
              <a:gd name="T2" fmla="*/ 1203 w 4822"/>
              <a:gd name="T3" fmla="*/ 2410 h 5480"/>
              <a:gd name="T4" fmla="*/ 2411 w 4822"/>
              <a:gd name="T5" fmla="*/ 1203 h 5480"/>
              <a:gd name="T6" fmla="*/ 3618 w 4822"/>
              <a:gd name="T7" fmla="*/ 2410 h 5480"/>
              <a:gd name="T8" fmla="*/ 2411 w 4822"/>
              <a:gd name="T9" fmla="*/ 3618 h 5480"/>
              <a:gd name="T10" fmla="*/ 4821 w 4822"/>
              <a:gd name="T11" fmla="*/ 2410 h 5480"/>
              <a:gd name="T12" fmla="*/ 2411 w 4822"/>
              <a:gd name="T13" fmla="*/ 0 h 5480"/>
              <a:gd name="T14" fmla="*/ 0 w 4822"/>
              <a:gd name="T15" fmla="*/ 2410 h 5480"/>
              <a:gd name="T16" fmla="*/ 1759 w 4822"/>
              <a:gd name="T17" fmla="*/ 4732 h 5480"/>
              <a:gd name="T18" fmla="*/ 1753 w 4822"/>
              <a:gd name="T19" fmla="*/ 4821 h 5480"/>
              <a:gd name="T20" fmla="*/ 2411 w 4822"/>
              <a:gd name="T21" fmla="*/ 5479 h 5480"/>
              <a:gd name="T22" fmla="*/ 3068 w 4822"/>
              <a:gd name="T23" fmla="*/ 4821 h 5480"/>
              <a:gd name="T24" fmla="*/ 3062 w 4822"/>
              <a:gd name="T25" fmla="*/ 4732 h 5480"/>
              <a:gd name="T26" fmla="*/ 4821 w 4822"/>
              <a:gd name="T27" fmla="*/ 2410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22" h="5480">
                <a:moveTo>
                  <a:pt x="2411" y="3618"/>
                </a:moveTo>
                <a:cubicBezTo>
                  <a:pt x="1744" y="3618"/>
                  <a:pt x="1203" y="3077"/>
                  <a:pt x="1203" y="2410"/>
                </a:cubicBezTo>
                <a:cubicBezTo>
                  <a:pt x="1203" y="1743"/>
                  <a:pt x="1744" y="1203"/>
                  <a:pt x="2411" y="1203"/>
                </a:cubicBezTo>
                <a:cubicBezTo>
                  <a:pt x="3077" y="1203"/>
                  <a:pt x="3618" y="1743"/>
                  <a:pt x="3618" y="2410"/>
                </a:cubicBezTo>
                <a:cubicBezTo>
                  <a:pt x="3618" y="3077"/>
                  <a:pt x="3077" y="3618"/>
                  <a:pt x="2411" y="3618"/>
                </a:cubicBezTo>
                <a:close/>
                <a:moveTo>
                  <a:pt x="4821" y="2410"/>
                </a:moveTo>
                <a:cubicBezTo>
                  <a:pt x="4821" y="1079"/>
                  <a:pt x="3742" y="0"/>
                  <a:pt x="2411" y="0"/>
                </a:cubicBezTo>
                <a:cubicBezTo>
                  <a:pt x="1079" y="0"/>
                  <a:pt x="0" y="1079"/>
                  <a:pt x="0" y="2410"/>
                </a:cubicBezTo>
                <a:cubicBezTo>
                  <a:pt x="0" y="3516"/>
                  <a:pt x="744" y="4448"/>
                  <a:pt x="1759" y="4732"/>
                </a:cubicBezTo>
                <a:cubicBezTo>
                  <a:pt x="1755" y="4761"/>
                  <a:pt x="1753" y="4791"/>
                  <a:pt x="1753" y="4821"/>
                </a:cubicBezTo>
                <a:cubicBezTo>
                  <a:pt x="1753" y="5184"/>
                  <a:pt x="2048" y="5479"/>
                  <a:pt x="2411" y="5479"/>
                </a:cubicBezTo>
                <a:cubicBezTo>
                  <a:pt x="2773" y="5479"/>
                  <a:pt x="3068" y="5184"/>
                  <a:pt x="3068" y="4821"/>
                </a:cubicBezTo>
                <a:cubicBezTo>
                  <a:pt x="3068" y="4791"/>
                  <a:pt x="3066" y="4761"/>
                  <a:pt x="3062" y="4732"/>
                </a:cubicBezTo>
                <a:cubicBezTo>
                  <a:pt x="4077" y="4448"/>
                  <a:pt x="4821" y="3516"/>
                  <a:pt x="4821" y="2410"/>
                </a:cubicBezTo>
                <a:close/>
              </a:path>
            </a:pathLst>
          </a:custGeom>
          <a:solidFill>
            <a:schemeClr val="accent3"/>
          </a:solidFill>
          <a:ln>
            <a:noFill/>
          </a:ln>
          <a:effectLst/>
        </p:spPr>
        <p:txBody>
          <a:bodyPr wrap="none" anchor="ctr"/>
          <a:lstStyle/>
          <a:p>
            <a:pPr defTabSz="685846"/>
            <a:endParaRPr lang="en-US" sz="1350">
              <a:solidFill>
                <a:srgbClr val="AAAAAA"/>
              </a:solidFill>
              <a:latin typeface="Montserrat" pitchFamily="2" charset="77"/>
            </a:endParaRPr>
          </a:p>
        </p:txBody>
      </p:sp>
      <p:sp>
        <p:nvSpPr>
          <p:cNvPr id="6" name="TextBox 5">
            <a:extLst>
              <a:ext uri="{FF2B5EF4-FFF2-40B4-BE49-F238E27FC236}">
                <a16:creationId xmlns:a16="http://schemas.microsoft.com/office/drawing/2014/main" id="{6C5D94D9-7C67-F542-B4BC-3AFC8528A94F}"/>
              </a:ext>
            </a:extLst>
          </p:cNvPr>
          <p:cNvSpPr txBox="1"/>
          <p:nvPr/>
        </p:nvSpPr>
        <p:spPr>
          <a:xfrm>
            <a:off x="1277217" y="1177446"/>
            <a:ext cx="6540573" cy="707886"/>
          </a:xfrm>
          <a:prstGeom prst="rect">
            <a:avLst/>
          </a:prstGeom>
          <a:noFill/>
        </p:spPr>
        <p:txBody>
          <a:bodyPr wrap="none" rtlCol="0">
            <a:spAutoFit/>
          </a:bodyPr>
          <a:lstStyle/>
          <a:p>
            <a:pPr algn="just" defTabSz="685846">
              <a:defRPr sz="1800">
                <a:solidFill>
                  <a:srgbClr val="003366"/>
                </a:solidFill>
                <a:latin typeface="Calibri"/>
              </a:defRPr>
            </a:pPr>
            <a:r>
              <a:rPr lang="fr-FR" sz="2000" b="1" dirty="0">
                <a:solidFill>
                  <a:srgbClr val="002060"/>
                </a:solidFill>
                <a:latin typeface="Montserrat" pitchFamily="2" charset="77"/>
                <a:ea typeface="Arial"/>
                <a:cs typeface="Arial"/>
                <a:sym typeface="Arial"/>
              </a:rPr>
              <a:t>La méthodologie suivie par le comité s’articule </a:t>
            </a:r>
          </a:p>
          <a:p>
            <a:pPr algn="just" defTabSz="685846">
              <a:defRPr sz="1800">
                <a:solidFill>
                  <a:srgbClr val="003366"/>
                </a:solidFill>
                <a:latin typeface="Calibri"/>
              </a:defRPr>
            </a:pPr>
            <a:r>
              <a:rPr lang="fr-FR" sz="2000" b="1" dirty="0">
                <a:solidFill>
                  <a:srgbClr val="002060"/>
                </a:solidFill>
                <a:latin typeface="Montserrat" pitchFamily="2" charset="77"/>
                <a:ea typeface="Arial"/>
                <a:cs typeface="Arial"/>
                <a:sym typeface="Arial"/>
              </a:rPr>
              <a:t>autour de trois (03) étapes essentielles :</a:t>
            </a:r>
          </a:p>
        </p:txBody>
      </p:sp>
      <p:sp>
        <p:nvSpPr>
          <p:cNvPr id="8" name="TextBox 7">
            <a:extLst>
              <a:ext uri="{FF2B5EF4-FFF2-40B4-BE49-F238E27FC236}">
                <a16:creationId xmlns:a16="http://schemas.microsoft.com/office/drawing/2014/main" id="{AE7BDD77-166F-184C-B6D3-42080E0300CC}"/>
              </a:ext>
            </a:extLst>
          </p:cNvPr>
          <p:cNvSpPr txBox="1"/>
          <p:nvPr/>
        </p:nvSpPr>
        <p:spPr>
          <a:xfrm>
            <a:off x="1455320" y="2827472"/>
            <a:ext cx="647934" cy="611834"/>
          </a:xfrm>
          <a:prstGeom prst="rect">
            <a:avLst/>
          </a:prstGeom>
          <a:noFill/>
        </p:spPr>
        <p:txBody>
          <a:bodyPr wrap="none" rtlCol="0" anchor="ctr">
            <a:spAutoFit/>
          </a:bodyPr>
          <a:lstStyle/>
          <a:p>
            <a:pPr algn="ctr" defTabSz="685846"/>
            <a:r>
              <a:rPr lang="en-US" sz="3376" b="1" dirty="0">
                <a:solidFill>
                  <a:srgbClr val="08204C"/>
                </a:solidFill>
                <a:latin typeface="Montserrat" pitchFamily="2" charset="77"/>
                <a:cs typeface="Poppins" pitchFamily="2" charset="77"/>
              </a:rPr>
              <a:t>01</a:t>
            </a:r>
          </a:p>
        </p:txBody>
      </p:sp>
      <p:sp>
        <p:nvSpPr>
          <p:cNvPr id="9" name="TextBox 8">
            <a:extLst>
              <a:ext uri="{FF2B5EF4-FFF2-40B4-BE49-F238E27FC236}">
                <a16:creationId xmlns:a16="http://schemas.microsoft.com/office/drawing/2014/main" id="{F8D77C6F-B924-E14F-AEC5-F70810E8C636}"/>
              </a:ext>
            </a:extLst>
          </p:cNvPr>
          <p:cNvSpPr txBox="1"/>
          <p:nvPr/>
        </p:nvSpPr>
        <p:spPr>
          <a:xfrm>
            <a:off x="4181058" y="2827472"/>
            <a:ext cx="732893" cy="611834"/>
          </a:xfrm>
          <a:prstGeom prst="rect">
            <a:avLst/>
          </a:prstGeom>
          <a:noFill/>
        </p:spPr>
        <p:txBody>
          <a:bodyPr wrap="none" rtlCol="0" anchor="ctr">
            <a:spAutoFit/>
          </a:bodyPr>
          <a:lstStyle/>
          <a:p>
            <a:pPr algn="ctr" defTabSz="685846"/>
            <a:r>
              <a:rPr lang="en-US" sz="3376" b="1" dirty="0">
                <a:solidFill>
                  <a:srgbClr val="08204C"/>
                </a:solidFill>
                <a:latin typeface="Montserrat" pitchFamily="2" charset="77"/>
                <a:cs typeface="Poppins" pitchFamily="2" charset="77"/>
              </a:rPr>
              <a:t>02</a:t>
            </a:r>
          </a:p>
        </p:txBody>
      </p:sp>
      <p:sp>
        <p:nvSpPr>
          <p:cNvPr id="10" name="TextBox 9">
            <a:extLst>
              <a:ext uri="{FF2B5EF4-FFF2-40B4-BE49-F238E27FC236}">
                <a16:creationId xmlns:a16="http://schemas.microsoft.com/office/drawing/2014/main" id="{D9CE58E3-88EF-8C43-95D7-30721759C878}"/>
              </a:ext>
            </a:extLst>
          </p:cNvPr>
          <p:cNvSpPr txBox="1"/>
          <p:nvPr/>
        </p:nvSpPr>
        <p:spPr>
          <a:xfrm>
            <a:off x="7001563" y="2827472"/>
            <a:ext cx="728084" cy="611834"/>
          </a:xfrm>
          <a:prstGeom prst="rect">
            <a:avLst/>
          </a:prstGeom>
          <a:noFill/>
        </p:spPr>
        <p:txBody>
          <a:bodyPr wrap="none" rtlCol="0" anchor="ctr">
            <a:spAutoFit/>
          </a:bodyPr>
          <a:lstStyle/>
          <a:p>
            <a:pPr algn="ctr" defTabSz="685846"/>
            <a:r>
              <a:rPr lang="en-US" sz="3376" b="1" dirty="0">
                <a:solidFill>
                  <a:srgbClr val="08204C"/>
                </a:solidFill>
                <a:latin typeface="Montserrat" pitchFamily="2" charset="77"/>
                <a:cs typeface="Poppins" pitchFamily="2" charset="77"/>
              </a:rPr>
              <a:t>03</a:t>
            </a:r>
          </a:p>
        </p:txBody>
      </p:sp>
      <p:sp>
        <p:nvSpPr>
          <p:cNvPr id="12" name="Subtitle 2">
            <a:extLst>
              <a:ext uri="{FF2B5EF4-FFF2-40B4-BE49-F238E27FC236}">
                <a16:creationId xmlns:a16="http://schemas.microsoft.com/office/drawing/2014/main" id="{79ADE836-2941-E34F-AD33-A7308F2275B1}"/>
              </a:ext>
            </a:extLst>
          </p:cNvPr>
          <p:cNvSpPr txBox="1">
            <a:spLocks/>
          </p:cNvSpPr>
          <p:nvPr/>
        </p:nvSpPr>
        <p:spPr>
          <a:xfrm>
            <a:off x="680789" y="4918081"/>
            <a:ext cx="2196994" cy="1265739"/>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ct val="100000"/>
              </a:lnSpc>
            </a:pPr>
            <a:r>
              <a:rPr lang="fr-FR" sz="1600" dirty="0">
                <a:solidFill>
                  <a:srgbClr val="002060"/>
                </a:solidFill>
                <a:latin typeface="Montserrat" pitchFamily="2" charset="77"/>
                <a:ea typeface="Arial"/>
                <a:cs typeface="Arial"/>
                <a:sym typeface="Arial"/>
              </a:rPr>
              <a:t>Appropriation des critères d’évaluation par les membres du comité et répartition des tâches</a:t>
            </a:r>
            <a:endParaRPr lang="en-US" sz="1600"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13" name="TextBox 12">
            <a:extLst>
              <a:ext uri="{FF2B5EF4-FFF2-40B4-BE49-F238E27FC236}">
                <a16:creationId xmlns:a16="http://schemas.microsoft.com/office/drawing/2014/main" id="{D6E85277-2952-8745-A300-D5FEE1B3D903}"/>
              </a:ext>
            </a:extLst>
          </p:cNvPr>
          <p:cNvSpPr txBox="1"/>
          <p:nvPr/>
        </p:nvSpPr>
        <p:spPr>
          <a:xfrm>
            <a:off x="1061781" y="4549816"/>
            <a:ext cx="1435008" cy="369332"/>
          </a:xfrm>
          <a:prstGeom prst="rect">
            <a:avLst/>
          </a:prstGeom>
          <a:noFill/>
        </p:spPr>
        <p:txBody>
          <a:bodyPr wrap="none" rtlCol="0" anchor="b" anchorCtr="0">
            <a:spAutoFit/>
          </a:bodyPr>
          <a:lstStyle/>
          <a:p>
            <a:pPr algn="ctr" defTabSz="685846"/>
            <a:r>
              <a:rPr lang="en-US" b="1" dirty="0">
                <a:solidFill>
                  <a:srgbClr val="002060"/>
                </a:solidFill>
                <a:latin typeface="Montserrat" pitchFamily="2" charset="77"/>
                <a:ea typeface="League Spartan" charset="0"/>
                <a:cs typeface="Poppins" pitchFamily="2" charset="77"/>
              </a:rPr>
              <a:t>1ère Étape</a:t>
            </a:r>
          </a:p>
        </p:txBody>
      </p:sp>
      <p:sp>
        <p:nvSpPr>
          <p:cNvPr id="16" name="Subtitle 2">
            <a:extLst>
              <a:ext uri="{FF2B5EF4-FFF2-40B4-BE49-F238E27FC236}">
                <a16:creationId xmlns:a16="http://schemas.microsoft.com/office/drawing/2014/main" id="{C6A9FEA0-38DB-E44B-923D-D4AC1F69AF57}"/>
              </a:ext>
            </a:extLst>
          </p:cNvPr>
          <p:cNvSpPr txBox="1">
            <a:spLocks/>
          </p:cNvSpPr>
          <p:nvPr/>
        </p:nvSpPr>
        <p:spPr>
          <a:xfrm>
            <a:off x="3473503" y="4918081"/>
            <a:ext cx="2196994" cy="773297"/>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ct val="100000"/>
              </a:lnSpc>
            </a:pPr>
            <a:r>
              <a:rPr lang="fr-FR" sz="1600" dirty="0">
                <a:solidFill>
                  <a:srgbClr val="002060"/>
                </a:solidFill>
                <a:latin typeface="Montserrat" pitchFamily="2" charset="77"/>
                <a:ea typeface="Arial"/>
                <a:cs typeface="Arial"/>
                <a:sym typeface="Arial"/>
              </a:rPr>
              <a:t>Evaluation de chaque fédération et club sportif</a:t>
            </a:r>
            <a:endParaRPr lang="en-US" sz="1600"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17" name="TextBox 16">
            <a:extLst>
              <a:ext uri="{FF2B5EF4-FFF2-40B4-BE49-F238E27FC236}">
                <a16:creationId xmlns:a16="http://schemas.microsoft.com/office/drawing/2014/main" id="{546860AE-F97F-1F4D-B0A2-17FB2DED4462}"/>
              </a:ext>
            </a:extLst>
          </p:cNvPr>
          <p:cNvSpPr txBox="1"/>
          <p:nvPr/>
        </p:nvSpPr>
        <p:spPr>
          <a:xfrm>
            <a:off x="3759919" y="4549816"/>
            <a:ext cx="1624163" cy="369332"/>
          </a:xfrm>
          <a:prstGeom prst="rect">
            <a:avLst/>
          </a:prstGeom>
          <a:noFill/>
        </p:spPr>
        <p:txBody>
          <a:bodyPr wrap="none" rtlCol="0" anchor="b" anchorCtr="0">
            <a:spAutoFit/>
          </a:bodyPr>
          <a:lstStyle/>
          <a:p>
            <a:pPr algn="ctr" defTabSz="685846"/>
            <a:r>
              <a:rPr lang="en-US" b="1" dirty="0">
                <a:solidFill>
                  <a:srgbClr val="002060"/>
                </a:solidFill>
                <a:latin typeface="Montserrat" pitchFamily="2" charset="77"/>
                <a:ea typeface="League Spartan" charset="0"/>
                <a:cs typeface="Poppins" pitchFamily="2" charset="77"/>
              </a:rPr>
              <a:t>2ème Étape</a:t>
            </a:r>
          </a:p>
        </p:txBody>
      </p:sp>
      <p:sp>
        <p:nvSpPr>
          <p:cNvPr id="19" name="Subtitle 2">
            <a:extLst>
              <a:ext uri="{FF2B5EF4-FFF2-40B4-BE49-F238E27FC236}">
                <a16:creationId xmlns:a16="http://schemas.microsoft.com/office/drawing/2014/main" id="{19BED858-2914-CB44-8C46-7F86E77955D7}"/>
              </a:ext>
            </a:extLst>
          </p:cNvPr>
          <p:cNvSpPr txBox="1">
            <a:spLocks/>
          </p:cNvSpPr>
          <p:nvPr/>
        </p:nvSpPr>
        <p:spPr>
          <a:xfrm>
            <a:off x="5925825" y="4918081"/>
            <a:ext cx="2877783" cy="1019518"/>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ct val="100000"/>
              </a:lnSpc>
            </a:pPr>
            <a:r>
              <a:rPr lang="fr-FR" sz="1600" dirty="0">
                <a:solidFill>
                  <a:srgbClr val="002060"/>
                </a:solidFill>
                <a:latin typeface="Montserrat" pitchFamily="2" charset="77"/>
                <a:ea typeface="Arial"/>
                <a:cs typeface="Arial"/>
                <a:sym typeface="Arial"/>
              </a:rPr>
              <a:t>Présentation des résultats du comité et discussion avec chaque fédération et clubs sportifs</a:t>
            </a:r>
            <a:endParaRPr lang="en-US" sz="1600"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20" name="TextBox 19">
            <a:extLst>
              <a:ext uri="{FF2B5EF4-FFF2-40B4-BE49-F238E27FC236}">
                <a16:creationId xmlns:a16="http://schemas.microsoft.com/office/drawing/2014/main" id="{FF19F83E-EF08-5348-8C1A-31E666995F67}"/>
              </a:ext>
            </a:extLst>
          </p:cNvPr>
          <p:cNvSpPr txBox="1"/>
          <p:nvPr/>
        </p:nvSpPr>
        <p:spPr>
          <a:xfrm>
            <a:off x="6557444" y="4549816"/>
            <a:ext cx="1614546" cy="369332"/>
          </a:xfrm>
          <a:prstGeom prst="rect">
            <a:avLst/>
          </a:prstGeom>
          <a:noFill/>
        </p:spPr>
        <p:txBody>
          <a:bodyPr wrap="none" rtlCol="0" anchor="b" anchorCtr="0">
            <a:spAutoFit/>
          </a:bodyPr>
          <a:lstStyle/>
          <a:p>
            <a:pPr algn="ctr" defTabSz="685846"/>
            <a:r>
              <a:rPr lang="en-US" b="1" dirty="0">
                <a:solidFill>
                  <a:srgbClr val="002060"/>
                </a:solidFill>
                <a:latin typeface="Montserrat" pitchFamily="2" charset="77"/>
                <a:ea typeface="League Spartan" charset="0"/>
                <a:cs typeface="Poppins" pitchFamily="2" charset="77"/>
              </a:rPr>
              <a:t>3ème étape</a:t>
            </a:r>
          </a:p>
        </p:txBody>
      </p:sp>
      <p:sp>
        <p:nvSpPr>
          <p:cNvPr id="5" name="Ellipse 4">
            <a:extLst>
              <a:ext uri="{FF2B5EF4-FFF2-40B4-BE49-F238E27FC236}">
                <a16:creationId xmlns:a16="http://schemas.microsoft.com/office/drawing/2014/main" id="{DBAA1761-D75D-65CC-A31A-32D7BED0BE93}"/>
              </a:ext>
            </a:extLst>
          </p:cNvPr>
          <p:cNvSpPr/>
          <p:nvPr/>
        </p:nvSpPr>
        <p:spPr>
          <a:xfrm>
            <a:off x="8326237" y="367431"/>
            <a:ext cx="273948" cy="3522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fr-FR" sz="1350">
              <a:solidFill>
                <a:srgbClr val="FFFFFF"/>
              </a:solidFill>
              <a:latin typeface="Montserrat" pitchFamily="2" charset="77"/>
            </a:endParaRPr>
          </a:p>
        </p:txBody>
      </p:sp>
      <p:grpSp>
        <p:nvGrpSpPr>
          <p:cNvPr id="7" name="Groupe 6">
            <a:extLst>
              <a:ext uri="{FF2B5EF4-FFF2-40B4-BE49-F238E27FC236}">
                <a16:creationId xmlns:a16="http://schemas.microsoft.com/office/drawing/2014/main" id="{72C2F092-45EA-260F-BB17-A995F6880C9E}"/>
              </a:ext>
            </a:extLst>
          </p:cNvPr>
          <p:cNvGrpSpPr/>
          <p:nvPr/>
        </p:nvGrpSpPr>
        <p:grpSpPr>
          <a:xfrm>
            <a:off x="146107" y="151539"/>
            <a:ext cx="2075885" cy="1025907"/>
            <a:chOff x="-5651114" y="19430"/>
            <a:chExt cx="4728654" cy="2003704"/>
          </a:xfrm>
        </p:grpSpPr>
        <p:sp>
          <p:nvSpPr>
            <p:cNvPr id="11" name="Rectangle 10">
              <a:extLst>
                <a:ext uri="{FF2B5EF4-FFF2-40B4-BE49-F238E27FC236}">
                  <a16:creationId xmlns:a16="http://schemas.microsoft.com/office/drawing/2014/main" id="{5E94DFA2-FA25-2F4B-15E5-36B9C6502EFA}"/>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14" name="Google Shape;62;p1">
              <a:extLst>
                <a:ext uri="{FF2B5EF4-FFF2-40B4-BE49-F238E27FC236}">
                  <a16:creationId xmlns:a16="http://schemas.microsoft.com/office/drawing/2014/main" id="{43DB3DF6-3286-F8FE-FD1F-5AF7067AD61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Google Shape;61;p1">
            <a:extLst>
              <a:ext uri="{FF2B5EF4-FFF2-40B4-BE49-F238E27FC236}">
                <a16:creationId xmlns:a16="http://schemas.microsoft.com/office/drawing/2014/main" id="{12803063-1F6B-2341-DDC8-F281ABB4F241}"/>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847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7BA1E-5E3A-E226-52D4-0EAE49A6603F}"/>
            </a:ext>
          </a:extLst>
        </p:cNvPr>
        <p:cNvGrpSpPr/>
        <p:nvPr/>
      </p:nvGrpSpPr>
      <p:grpSpPr>
        <a:xfrm>
          <a:off x="0" y="0"/>
          <a:ext cx="0" cy="0"/>
          <a:chOff x="0" y="0"/>
          <a:chExt cx="0" cy="0"/>
        </a:xfrm>
      </p:grpSpPr>
      <p:pic>
        <p:nvPicPr>
          <p:cNvPr id="7" name="Google Shape;61;p1">
            <a:extLst>
              <a:ext uri="{FF2B5EF4-FFF2-40B4-BE49-F238E27FC236}">
                <a16:creationId xmlns:a16="http://schemas.microsoft.com/office/drawing/2014/main" id="{19896028-50D3-FD36-40FE-90CD4296D82D}"/>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e 19">
            <a:extLst>
              <a:ext uri="{FF2B5EF4-FFF2-40B4-BE49-F238E27FC236}">
                <a16:creationId xmlns:a16="http://schemas.microsoft.com/office/drawing/2014/main" id="{610874DA-83BE-3470-0BA7-27112E167CE3}"/>
              </a:ext>
            </a:extLst>
          </p:cNvPr>
          <p:cNvGrpSpPr/>
          <p:nvPr/>
        </p:nvGrpSpPr>
        <p:grpSpPr>
          <a:xfrm>
            <a:off x="131591" y="110069"/>
            <a:ext cx="3309433" cy="1396771"/>
            <a:chOff x="-5651114" y="19430"/>
            <a:chExt cx="4728654" cy="2003704"/>
          </a:xfrm>
        </p:grpSpPr>
        <p:sp>
          <p:nvSpPr>
            <p:cNvPr id="21" name="Rectangle 20">
              <a:extLst>
                <a:ext uri="{FF2B5EF4-FFF2-40B4-BE49-F238E27FC236}">
                  <a16:creationId xmlns:a16="http://schemas.microsoft.com/office/drawing/2014/main" id="{6092D3CD-9A24-2129-02B7-4F6E07C18476}"/>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DE4D2E8D-14BA-60AC-95E3-011A22C35F8A}"/>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FD596B09-BE4D-3C24-6662-8F23F0711094}"/>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D3C95E93-A790-AA78-4206-065B7EBC154C}"/>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7512FDD0-77AD-77A5-B160-DE8E2355AD8C}"/>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19375D1C-AAF3-D02A-F012-8B7F5E3431CE}"/>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9F872B2A-6ACE-2EBF-6726-D3A03A2F2928}"/>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 name="Freeform 1">
            <a:extLst>
              <a:ext uri="{FF2B5EF4-FFF2-40B4-BE49-F238E27FC236}">
                <a16:creationId xmlns:a16="http://schemas.microsoft.com/office/drawing/2014/main" id="{4034CD51-98D9-AF88-738D-E24FECF5F055}"/>
              </a:ext>
            </a:extLst>
          </p:cNvPr>
          <p:cNvSpPr>
            <a:spLocks noChangeArrowheads="1"/>
          </p:cNvSpPr>
          <p:nvPr/>
        </p:nvSpPr>
        <p:spPr bwMode="auto">
          <a:xfrm>
            <a:off x="3754616" y="1215276"/>
            <a:ext cx="1948362" cy="2213724"/>
          </a:xfrm>
          <a:custGeom>
            <a:avLst/>
            <a:gdLst>
              <a:gd name="T0" fmla="*/ 2411 w 4823"/>
              <a:gd name="T1" fmla="*/ 3618 h 5480"/>
              <a:gd name="T2" fmla="*/ 1203 w 4823"/>
              <a:gd name="T3" fmla="*/ 2410 h 5480"/>
              <a:gd name="T4" fmla="*/ 2411 w 4823"/>
              <a:gd name="T5" fmla="*/ 1203 h 5480"/>
              <a:gd name="T6" fmla="*/ 3619 w 4823"/>
              <a:gd name="T7" fmla="*/ 2410 h 5480"/>
              <a:gd name="T8" fmla="*/ 2411 w 4823"/>
              <a:gd name="T9" fmla="*/ 3618 h 5480"/>
              <a:gd name="T10" fmla="*/ 4822 w 4823"/>
              <a:gd name="T11" fmla="*/ 2410 h 5480"/>
              <a:gd name="T12" fmla="*/ 2411 w 4823"/>
              <a:gd name="T13" fmla="*/ 0 h 5480"/>
              <a:gd name="T14" fmla="*/ 0 w 4823"/>
              <a:gd name="T15" fmla="*/ 2410 h 5480"/>
              <a:gd name="T16" fmla="*/ 1760 w 4823"/>
              <a:gd name="T17" fmla="*/ 4732 h 5480"/>
              <a:gd name="T18" fmla="*/ 1754 w 4823"/>
              <a:gd name="T19" fmla="*/ 4821 h 5480"/>
              <a:gd name="T20" fmla="*/ 2411 w 4823"/>
              <a:gd name="T21" fmla="*/ 5479 h 5480"/>
              <a:gd name="T22" fmla="*/ 3068 w 4823"/>
              <a:gd name="T23" fmla="*/ 4821 h 5480"/>
              <a:gd name="T24" fmla="*/ 3062 w 4823"/>
              <a:gd name="T25" fmla="*/ 4732 h 5480"/>
              <a:gd name="T26" fmla="*/ 4822 w 4823"/>
              <a:gd name="T27" fmla="*/ 2410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23" h="5480">
                <a:moveTo>
                  <a:pt x="2411" y="3618"/>
                </a:moveTo>
                <a:cubicBezTo>
                  <a:pt x="1744" y="3618"/>
                  <a:pt x="1203" y="3077"/>
                  <a:pt x="1203" y="2410"/>
                </a:cubicBezTo>
                <a:cubicBezTo>
                  <a:pt x="1203" y="1743"/>
                  <a:pt x="1744" y="1203"/>
                  <a:pt x="2411" y="1203"/>
                </a:cubicBezTo>
                <a:cubicBezTo>
                  <a:pt x="3078" y="1203"/>
                  <a:pt x="3619" y="1743"/>
                  <a:pt x="3619" y="2410"/>
                </a:cubicBezTo>
                <a:cubicBezTo>
                  <a:pt x="3619" y="3077"/>
                  <a:pt x="3078" y="3618"/>
                  <a:pt x="2411" y="3618"/>
                </a:cubicBezTo>
                <a:close/>
                <a:moveTo>
                  <a:pt x="4822" y="2410"/>
                </a:moveTo>
                <a:cubicBezTo>
                  <a:pt x="4822" y="1079"/>
                  <a:pt x="3742" y="0"/>
                  <a:pt x="2411" y="0"/>
                </a:cubicBezTo>
                <a:cubicBezTo>
                  <a:pt x="1080" y="0"/>
                  <a:pt x="0" y="1079"/>
                  <a:pt x="0" y="2410"/>
                </a:cubicBezTo>
                <a:cubicBezTo>
                  <a:pt x="0" y="3516"/>
                  <a:pt x="744" y="4448"/>
                  <a:pt x="1760" y="4732"/>
                </a:cubicBezTo>
                <a:cubicBezTo>
                  <a:pt x="1755" y="4761"/>
                  <a:pt x="1754" y="4791"/>
                  <a:pt x="1754" y="4821"/>
                </a:cubicBezTo>
                <a:cubicBezTo>
                  <a:pt x="1754" y="5184"/>
                  <a:pt x="2048" y="5479"/>
                  <a:pt x="2411" y="5479"/>
                </a:cubicBezTo>
                <a:cubicBezTo>
                  <a:pt x="2774" y="5479"/>
                  <a:pt x="3068" y="5184"/>
                  <a:pt x="3068" y="4821"/>
                </a:cubicBezTo>
                <a:cubicBezTo>
                  <a:pt x="3068" y="4791"/>
                  <a:pt x="3067" y="4761"/>
                  <a:pt x="3062" y="4732"/>
                </a:cubicBezTo>
                <a:cubicBezTo>
                  <a:pt x="4078" y="4448"/>
                  <a:pt x="4822" y="3516"/>
                  <a:pt x="4822" y="2410"/>
                </a:cubicBezTo>
                <a:close/>
              </a:path>
            </a:pathLst>
          </a:custGeom>
          <a:solidFill>
            <a:srgbClr val="00B050"/>
          </a:solidFill>
          <a:ln>
            <a:noFill/>
          </a:ln>
          <a:effectLst/>
        </p:spPr>
        <p:txBody>
          <a:bodyPr wrap="none" anchor="ctr"/>
          <a:lstStyle/>
          <a:p>
            <a:pPr defTabSz="685846"/>
            <a:endParaRPr lang="en-US" sz="1350">
              <a:solidFill>
                <a:srgbClr val="AAAAAA"/>
              </a:solidFill>
              <a:latin typeface="Montserrat" pitchFamily="2" charset="77"/>
            </a:endParaRPr>
          </a:p>
        </p:txBody>
      </p:sp>
      <p:sp>
        <p:nvSpPr>
          <p:cNvPr id="4" name="TextBox 7">
            <a:extLst>
              <a:ext uri="{FF2B5EF4-FFF2-40B4-BE49-F238E27FC236}">
                <a16:creationId xmlns:a16="http://schemas.microsoft.com/office/drawing/2014/main" id="{0959E6A4-8170-A3F5-CC16-318AC07DC731}"/>
              </a:ext>
            </a:extLst>
          </p:cNvPr>
          <p:cNvSpPr txBox="1"/>
          <p:nvPr/>
        </p:nvSpPr>
        <p:spPr>
          <a:xfrm>
            <a:off x="4404831" y="1884408"/>
            <a:ext cx="647934" cy="611834"/>
          </a:xfrm>
          <a:prstGeom prst="rect">
            <a:avLst/>
          </a:prstGeom>
          <a:noFill/>
        </p:spPr>
        <p:txBody>
          <a:bodyPr wrap="square" rtlCol="0" anchor="ctr">
            <a:spAutoFit/>
          </a:bodyPr>
          <a:lstStyle/>
          <a:p>
            <a:pPr algn="ctr" defTabSz="685846"/>
            <a:r>
              <a:rPr lang="en-US" sz="3376" b="1" dirty="0">
                <a:solidFill>
                  <a:srgbClr val="08204C"/>
                </a:solidFill>
                <a:latin typeface="Montserrat" pitchFamily="2" charset="77"/>
                <a:cs typeface="Poppins" pitchFamily="2" charset="77"/>
              </a:rPr>
              <a:t>01</a:t>
            </a:r>
          </a:p>
        </p:txBody>
      </p:sp>
      <p:sp>
        <p:nvSpPr>
          <p:cNvPr id="5" name="Subtitle 2">
            <a:extLst>
              <a:ext uri="{FF2B5EF4-FFF2-40B4-BE49-F238E27FC236}">
                <a16:creationId xmlns:a16="http://schemas.microsoft.com/office/drawing/2014/main" id="{9DF99037-28CB-A62E-52EE-52669337EABD}"/>
              </a:ext>
            </a:extLst>
          </p:cNvPr>
          <p:cNvSpPr txBox="1">
            <a:spLocks/>
          </p:cNvSpPr>
          <p:nvPr/>
        </p:nvSpPr>
        <p:spPr>
          <a:xfrm>
            <a:off x="1868707" y="4076366"/>
            <a:ext cx="5720178" cy="1758182"/>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ct val="100000"/>
              </a:lnSpc>
            </a:pPr>
            <a:r>
              <a:rPr lang="fr-FR" sz="2800" b="1" dirty="0">
                <a:solidFill>
                  <a:srgbClr val="002060"/>
                </a:solidFill>
                <a:latin typeface="Montserrat" pitchFamily="2" charset="77"/>
                <a:ea typeface="Arial"/>
                <a:cs typeface="Arial"/>
                <a:sym typeface="Arial"/>
              </a:rPr>
              <a:t>Appropriation des critères d’évaluation par les membres du comité et répartition des tâches</a:t>
            </a:r>
            <a:endParaRPr lang="en-US" sz="2800" b="1"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6" name="TextBox 12">
            <a:extLst>
              <a:ext uri="{FF2B5EF4-FFF2-40B4-BE49-F238E27FC236}">
                <a16:creationId xmlns:a16="http://schemas.microsoft.com/office/drawing/2014/main" id="{554D2064-F8F9-E2EE-1DCF-95D9480D92B5}"/>
              </a:ext>
            </a:extLst>
          </p:cNvPr>
          <p:cNvSpPr txBox="1"/>
          <p:nvPr/>
        </p:nvSpPr>
        <p:spPr>
          <a:xfrm>
            <a:off x="4011292" y="3606752"/>
            <a:ext cx="1435008" cy="369332"/>
          </a:xfrm>
          <a:prstGeom prst="rect">
            <a:avLst/>
          </a:prstGeom>
          <a:noFill/>
        </p:spPr>
        <p:txBody>
          <a:bodyPr wrap="square" rtlCol="0" anchor="b" anchorCtr="0">
            <a:spAutoFit/>
          </a:bodyPr>
          <a:lstStyle/>
          <a:p>
            <a:pPr algn="ctr" defTabSz="685846"/>
            <a:r>
              <a:rPr lang="en-US" b="1" dirty="0">
                <a:solidFill>
                  <a:srgbClr val="002060"/>
                </a:solidFill>
                <a:latin typeface="Montserrat" pitchFamily="2" charset="77"/>
                <a:ea typeface="League Spartan" charset="0"/>
                <a:cs typeface="Poppins" pitchFamily="2" charset="77"/>
              </a:rPr>
              <a:t>1ère Étape</a:t>
            </a:r>
          </a:p>
        </p:txBody>
      </p:sp>
      <p:sp>
        <p:nvSpPr>
          <p:cNvPr id="9" name="Espace réservé du numéro de diapositive 8">
            <a:extLst>
              <a:ext uri="{FF2B5EF4-FFF2-40B4-BE49-F238E27FC236}">
                <a16:creationId xmlns:a16="http://schemas.microsoft.com/office/drawing/2014/main" id="{84B119DC-1B7B-DB40-1682-AD8436529E9A}"/>
              </a:ext>
            </a:extLst>
          </p:cNvPr>
          <p:cNvSpPr>
            <a:spLocks noGrp="1"/>
          </p:cNvSpPr>
          <p:nvPr>
            <p:ph type="sldNum" sz="quarter" idx="12"/>
          </p:nvPr>
        </p:nvSpPr>
        <p:spPr/>
        <p:txBody>
          <a:bodyPr/>
          <a:lstStyle/>
          <a:p>
            <a:fld id="{0BC148C8-1191-874D-AD3A-645EC163815C}" type="slidenum">
              <a:rPr lang="fr-BJ" smtClean="0"/>
              <a:t>7</a:t>
            </a:fld>
            <a:endParaRPr lang="fr-BJ"/>
          </a:p>
        </p:txBody>
      </p:sp>
    </p:spTree>
    <p:extLst>
      <p:ext uri="{BB962C8B-B14F-4D97-AF65-F5344CB8AC3E}">
        <p14:creationId xmlns:p14="http://schemas.microsoft.com/office/powerpoint/2010/main" val="3527182451"/>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1;p1">
            <a:extLst>
              <a:ext uri="{FF2B5EF4-FFF2-40B4-BE49-F238E27FC236}">
                <a16:creationId xmlns:a16="http://schemas.microsoft.com/office/drawing/2014/main" id="{2504F4F2-6AAA-F64C-0276-793AECA73CB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a:extLst>
              <a:ext uri="{FF2B5EF4-FFF2-40B4-BE49-F238E27FC236}">
                <a16:creationId xmlns:a16="http://schemas.microsoft.com/office/drawing/2014/main" id="{D6D7E814-CF9E-45F5-BD27-0464A65DE31A}"/>
              </a:ext>
            </a:extLst>
          </p:cNvPr>
          <p:cNvSpPr txBox="1">
            <a:spLocks noChangeArrowheads="1"/>
          </p:cNvSpPr>
          <p:nvPr/>
        </p:nvSpPr>
        <p:spPr bwMode="auto">
          <a:xfrm>
            <a:off x="6054401" y="7541338"/>
            <a:ext cx="2084119" cy="2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algn="just" defTabSz="685800" eaLnBrk="0" fontAlgn="base" hangingPunct="0">
              <a:spcBef>
                <a:spcPct val="0"/>
              </a:spcBef>
              <a:spcAft>
                <a:spcPts val="600"/>
              </a:spcAft>
              <a:defRPr sz="1800">
                <a:solidFill>
                  <a:srgbClr val="003366"/>
                </a:solidFill>
                <a:latin typeface="Calibri"/>
              </a:defRPr>
            </a:pPr>
            <a:r>
              <a:rPr lang="fr-BJ" altLang="fr-BJ" sz="1050" b="1" dirty="0">
                <a:latin typeface="Arial Narrow" panose="020B0606020202030204" pitchFamily="34" charset="0"/>
              </a:rPr>
              <a:t>RÉPBLIQUE DU BÉNIN</a:t>
            </a:r>
          </a:p>
          <a:p>
            <a:pPr algn="just" defTabSz="685800" eaLnBrk="0" fontAlgn="base" hangingPunct="0">
              <a:spcBef>
                <a:spcPct val="0"/>
              </a:spcBef>
              <a:spcAft>
                <a:spcPct val="0"/>
              </a:spcAft>
              <a:defRPr sz="1800">
                <a:solidFill>
                  <a:srgbClr val="003366"/>
                </a:solidFill>
                <a:latin typeface="Calibri"/>
              </a:defRPr>
            </a:pPr>
            <a:endParaRPr lang="fr-BJ" altLang="fr-BJ" sz="1425" dirty="0">
              <a:latin typeface="Arial" panose="020B0604020202020204" pitchFamily="34" charset="0"/>
            </a:endParaRPr>
          </a:p>
        </p:txBody>
      </p:sp>
      <p:grpSp>
        <p:nvGrpSpPr>
          <p:cNvPr id="20" name="Groupe 19">
            <a:extLst>
              <a:ext uri="{FF2B5EF4-FFF2-40B4-BE49-F238E27FC236}">
                <a16:creationId xmlns:a16="http://schemas.microsoft.com/office/drawing/2014/main" id="{D1B1685D-8397-024B-2354-C7885E83C101}"/>
              </a:ext>
            </a:extLst>
          </p:cNvPr>
          <p:cNvGrpSpPr/>
          <p:nvPr/>
        </p:nvGrpSpPr>
        <p:grpSpPr>
          <a:xfrm>
            <a:off x="131591" y="110069"/>
            <a:ext cx="3309433" cy="1396771"/>
            <a:chOff x="-5651114" y="19430"/>
            <a:chExt cx="4728654" cy="2003704"/>
          </a:xfrm>
        </p:grpSpPr>
        <p:sp>
          <p:nvSpPr>
            <p:cNvPr id="21" name="Rectangle 20">
              <a:extLst>
                <a:ext uri="{FF2B5EF4-FFF2-40B4-BE49-F238E27FC236}">
                  <a16:creationId xmlns:a16="http://schemas.microsoft.com/office/drawing/2014/main" id="{87A22A9C-AA1B-1D15-29CE-EC5BAC402F70}"/>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D2138C5E-73A0-980A-26A6-C2FF574FD2E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0D663477-9B39-B9A4-F3AB-657BC520E8D4}"/>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82238391-6140-29A0-6A76-454D101C65EF}"/>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10554EE3-7DC0-0B2E-ABB6-E7F62B9F5DC3}"/>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DF1DFE17-567E-25C3-1F3A-191D842F4C92}"/>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D804903C-48D5-7DC1-6AFE-408164EDC606}"/>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4" name="ZoneTexte 3">
            <a:extLst>
              <a:ext uri="{FF2B5EF4-FFF2-40B4-BE49-F238E27FC236}">
                <a16:creationId xmlns:a16="http://schemas.microsoft.com/office/drawing/2014/main" id="{C2DF9FCD-ED69-211D-ACD5-45DDE679B632}"/>
              </a:ext>
            </a:extLst>
          </p:cNvPr>
          <p:cNvSpPr txBox="1"/>
          <p:nvPr/>
        </p:nvSpPr>
        <p:spPr>
          <a:xfrm>
            <a:off x="324465" y="1682763"/>
            <a:ext cx="8691716" cy="4154984"/>
          </a:xfrm>
          <a:prstGeom prst="rect">
            <a:avLst/>
          </a:prstGeom>
          <a:noFill/>
        </p:spPr>
        <p:txBody>
          <a:bodyPr wrap="square" rtlCol="0">
            <a:spAutoFit/>
          </a:bodyPr>
          <a:lstStyle/>
          <a:p>
            <a:pPr algn="just"/>
            <a:r>
              <a:rPr lang="fr-FR" sz="1600" b="1" dirty="0">
                <a:solidFill>
                  <a:srgbClr val="002060"/>
                </a:solidFill>
                <a:latin typeface="Montserrat" pitchFamily="2" charset="77"/>
              </a:rPr>
              <a:t>Les membres du comité ont procédé à une revue complète des critères et sous-critères, en tenant compte des spécificités à chaque fédération et club sportif.</a:t>
            </a:r>
          </a:p>
          <a:p>
            <a:pPr algn="just"/>
            <a:endParaRPr lang="fr-FR" sz="1600" dirty="0">
              <a:solidFill>
                <a:srgbClr val="002060"/>
              </a:solidFill>
              <a:latin typeface="Montserrat" pitchFamily="2" charset="77"/>
            </a:endParaRPr>
          </a:p>
          <a:p>
            <a:pPr algn="just"/>
            <a:r>
              <a:rPr lang="fr-FR" sz="1600" dirty="0">
                <a:solidFill>
                  <a:srgbClr val="002060"/>
                </a:solidFill>
                <a:latin typeface="Montserrat" pitchFamily="2" charset="77"/>
              </a:rPr>
              <a:t>Cette étape essentielle a permis de garantir une évaluation équitable et objective.</a:t>
            </a:r>
          </a:p>
          <a:p>
            <a:pPr algn="just">
              <a:buNone/>
            </a:pPr>
            <a:r>
              <a:rPr lang="fr-FR" sz="1600" dirty="0">
                <a:solidFill>
                  <a:srgbClr val="002060"/>
                </a:solidFill>
                <a:latin typeface="Montserrat" pitchFamily="2" charset="77"/>
              </a:rPr>
              <a:t>Pour toute note inférieure au seuil prévu, une colonne </a:t>
            </a:r>
            <a:r>
              <a:rPr lang="fr-FR" sz="1600" b="1" dirty="0">
                <a:solidFill>
                  <a:srgbClr val="002060"/>
                </a:solidFill>
                <a:latin typeface="Montserrat" pitchFamily="2" charset="77"/>
              </a:rPr>
              <a:t>"Observation" </a:t>
            </a:r>
            <a:r>
              <a:rPr lang="fr-FR" sz="1600" dirty="0">
                <a:solidFill>
                  <a:srgbClr val="002060"/>
                </a:solidFill>
                <a:latin typeface="Montserrat" pitchFamily="2" charset="77"/>
              </a:rPr>
              <a:t>permet de justifier le motif, qui sera communiqué aux responsables concernés lors des séances contradictoires.</a:t>
            </a:r>
          </a:p>
          <a:p>
            <a:pPr algn="just">
              <a:buNone/>
            </a:pPr>
            <a:endParaRPr lang="fr-FR" sz="1600" dirty="0">
              <a:solidFill>
                <a:srgbClr val="002060"/>
              </a:solidFill>
              <a:latin typeface="Montserrat" pitchFamily="2" charset="77"/>
            </a:endParaRPr>
          </a:p>
          <a:p>
            <a:pPr algn="just"/>
            <a:r>
              <a:rPr lang="fr-FR" sz="1600" dirty="0">
                <a:solidFill>
                  <a:srgbClr val="002060"/>
                </a:solidFill>
                <a:latin typeface="Montserrat" pitchFamily="2" charset="77"/>
              </a:rPr>
              <a:t>Une aide-mémoire a été élaborée à l’issue de cette étape pour guider les travaux du comité.</a:t>
            </a:r>
          </a:p>
          <a:p>
            <a:pPr algn="just"/>
            <a:endParaRPr lang="fr-FR" sz="1600" dirty="0">
              <a:solidFill>
                <a:srgbClr val="002060"/>
              </a:solidFill>
              <a:latin typeface="Montserrat" pitchFamily="2" charset="77"/>
            </a:endParaRPr>
          </a:p>
          <a:p>
            <a:pPr algn="just">
              <a:buNone/>
            </a:pPr>
            <a:r>
              <a:rPr lang="fr-FR" sz="1600" dirty="0">
                <a:solidFill>
                  <a:srgbClr val="002060"/>
                </a:solidFill>
                <a:latin typeface="Montserrat" pitchFamily="2" charset="77"/>
              </a:rPr>
              <a:t>Deux sous-comités ont ensuite été constitués : l’un dédié aux fédérations, l’autre  aux clubs sportifs.</a:t>
            </a:r>
          </a:p>
          <a:p>
            <a:pPr algn="just">
              <a:buNone/>
            </a:pPr>
            <a:endParaRPr lang="fr-FR" sz="1400" dirty="0">
              <a:solidFill>
                <a:srgbClr val="002060"/>
              </a:solidFill>
              <a:latin typeface="Montserrat" pitchFamily="2" charset="77"/>
            </a:endParaRPr>
          </a:p>
          <a:p>
            <a:pPr algn="just"/>
            <a:endParaRPr lang="fr-FR" sz="1400" dirty="0">
              <a:solidFill>
                <a:srgbClr val="002060"/>
              </a:solidFill>
              <a:latin typeface="Montserrat" pitchFamily="2" charset="77"/>
            </a:endParaRPr>
          </a:p>
          <a:p>
            <a:pPr algn="just"/>
            <a:endParaRPr lang="fr-FR" sz="1400" dirty="0">
              <a:solidFill>
                <a:srgbClr val="002060"/>
              </a:solidFill>
              <a:latin typeface="Montserrat" pitchFamily="2" charset="77"/>
            </a:endParaRPr>
          </a:p>
          <a:p>
            <a:pPr algn="just"/>
            <a:endParaRPr lang="fr-FR" sz="1400" dirty="0">
              <a:solidFill>
                <a:srgbClr val="002060"/>
              </a:solidFill>
              <a:latin typeface="Montserrat" pitchFamily="2" charset="77"/>
            </a:endParaRPr>
          </a:p>
        </p:txBody>
      </p:sp>
      <p:sp>
        <p:nvSpPr>
          <p:cNvPr id="6" name="Espace réservé du numéro de diapositive 5">
            <a:extLst>
              <a:ext uri="{FF2B5EF4-FFF2-40B4-BE49-F238E27FC236}">
                <a16:creationId xmlns:a16="http://schemas.microsoft.com/office/drawing/2014/main" id="{5184810F-5826-B14B-4712-8A82AD0A6805}"/>
              </a:ext>
            </a:extLst>
          </p:cNvPr>
          <p:cNvSpPr>
            <a:spLocks noGrp="1"/>
          </p:cNvSpPr>
          <p:nvPr>
            <p:ph type="sldNum" sz="quarter" idx="12"/>
          </p:nvPr>
        </p:nvSpPr>
        <p:spPr/>
        <p:txBody>
          <a:bodyPr/>
          <a:lstStyle/>
          <a:p>
            <a:fld id="{0BC148C8-1191-874D-AD3A-645EC163815C}" type="slidenum">
              <a:rPr lang="fr-BJ" smtClean="0"/>
              <a:t>8</a:t>
            </a:fld>
            <a:endParaRPr lang="fr-BJ"/>
          </a:p>
        </p:txBody>
      </p:sp>
    </p:spTree>
    <p:extLst>
      <p:ext uri="{BB962C8B-B14F-4D97-AF65-F5344CB8AC3E}">
        <p14:creationId xmlns:p14="http://schemas.microsoft.com/office/powerpoint/2010/main" val="1544258381"/>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E8CAA-AC74-B78A-A75E-FC7358EB9B61}"/>
            </a:ext>
          </a:extLst>
        </p:cNvPr>
        <p:cNvGrpSpPr/>
        <p:nvPr/>
      </p:nvGrpSpPr>
      <p:grpSpPr>
        <a:xfrm>
          <a:off x="0" y="0"/>
          <a:ext cx="0" cy="0"/>
          <a:chOff x="0" y="0"/>
          <a:chExt cx="0" cy="0"/>
        </a:xfrm>
      </p:grpSpPr>
      <p:pic>
        <p:nvPicPr>
          <p:cNvPr id="7" name="Google Shape;61;p1">
            <a:extLst>
              <a:ext uri="{FF2B5EF4-FFF2-40B4-BE49-F238E27FC236}">
                <a16:creationId xmlns:a16="http://schemas.microsoft.com/office/drawing/2014/main" id="{AF1D75AB-2EE9-BD92-719B-0CD5285F973C}"/>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e 19">
            <a:extLst>
              <a:ext uri="{FF2B5EF4-FFF2-40B4-BE49-F238E27FC236}">
                <a16:creationId xmlns:a16="http://schemas.microsoft.com/office/drawing/2014/main" id="{9A180847-F73C-0E9E-BB13-D21860CE1808}"/>
              </a:ext>
            </a:extLst>
          </p:cNvPr>
          <p:cNvGrpSpPr/>
          <p:nvPr/>
        </p:nvGrpSpPr>
        <p:grpSpPr>
          <a:xfrm>
            <a:off x="131591" y="110069"/>
            <a:ext cx="3309433" cy="1396771"/>
            <a:chOff x="-5651114" y="19430"/>
            <a:chExt cx="4728654" cy="2003704"/>
          </a:xfrm>
        </p:grpSpPr>
        <p:sp>
          <p:nvSpPr>
            <p:cNvPr id="21" name="Rectangle 20">
              <a:extLst>
                <a:ext uri="{FF2B5EF4-FFF2-40B4-BE49-F238E27FC236}">
                  <a16:creationId xmlns:a16="http://schemas.microsoft.com/office/drawing/2014/main" id="{3483F5E6-B7CA-E5A0-E4B6-DB3BD21EBF4E}"/>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B6FA383E-BF65-BB67-1A33-F751D813F98A}"/>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EED7E978-BA16-5094-1E2C-A215C5643E70}"/>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F574A2A9-CBD2-55C9-B0B6-323BAACFB46E}"/>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A2E5E0D6-7860-1073-8167-632BD519E7C0}"/>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20844D54-A2BE-58BC-779A-77DC51597E5F}"/>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FC6A9DDD-9392-6EDB-9A93-335FB12B51B8}"/>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16" name="Freeform 2">
            <a:extLst>
              <a:ext uri="{FF2B5EF4-FFF2-40B4-BE49-F238E27FC236}">
                <a16:creationId xmlns:a16="http://schemas.microsoft.com/office/drawing/2014/main" id="{30740A8F-AB4F-C2FF-1F53-5312F7902C01}"/>
              </a:ext>
            </a:extLst>
          </p:cNvPr>
          <p:cNvSpPr>
            <a:spLocks noChangeArrowheads="1"/>
          </p:cNvSpPr>
          <p:nvPr/>
        </p:nvSpPr>
        <p:spPr bwMode="auto">
          <a:xfrm>
            <a:off x="3679014" y="1726296"/>
            <a:ext cx="1946581" cy="2213724"/>
          </a:xfrm>
          <a:custGeom>
            <a:avLst/>
            <a:gdLst>
              <a:gd name="T0" fmla="*/ 2410 w 4822"/>
              <a:gd name="T1" fmla="*/ 3618 h 5480"/>
              <a:gd name="T2" fmla="*/ 1203 w 4822"/>
              <a:gd name="T3" fmla="*/ 2410 h 5480"/>
              <a:gd name="T4" fmla="*/ 2410 w 4822"/>
              <a:gd name="T5" fmla="*/ 1203 h 5480"/>
              <a:gd name="T6" fmla="*/ 3618 w 4822"/>
              <a:gd name="T7" fmla="*/ 2410 h 5480"/>
              <a:gd name="T8" fmla="*/ 2410 w 4822"/>
              <a:gd name="T9" fmla="*/ 3618 h 5480"/>
              <a:gd name="T10" fmla="*/ 4821 w 4822"/>
              <a:gd name="T11" fmla="*/ 2410 h 5480"/>
              <a:gd name="T12" fmla="*/ 2410 w 4822"/>
              <a:gd name="T13" fmla="*/ 0 h 5480"/>
              <a:gd name="T14" fmla="*/ 0 w 4822"/>
              <a:gd name="T15" fmla="*/ 2410 h 5480"/>
              <a:gd name="T16" fmla="*/ 1759 w 4822"/>
              <a:gd name="T17" fmla="*/ 4732 h 5480"/>
              <a:gd name="T18" fmla="*/ 1753 w 4822"/>
              <a:gd name="T19" fmla="*/ 4821 h 5480"/>
              <a:gd name="T20" fmla="*/ 2410 w 4822"/>
              <a:gd name="T21" fmla="*/ 5479 h 5480"/>
              <a:gd name="T22" fmla="*/ 3068 w 4822"/>
              <a:gd name="T23" fmla="*/ 4821 h 5480"/>
              <a:gd name="T24" fmla="*/ 3061 w 4822"/>
              <a:gd name="T25" fmla="*/ 4732 h 5480"/>
              <a:gd name="T26" fmla="*/ 4821 w 4822"/>
              <a:gd name="T27" fmla="*/ 2410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22" h="5480">
                <a:moveTo>
                  <a:pt x="2410" y="3618"/>
                </a:moveTo>
                <a:cubicBezTo>
                  <a:pt x="1744" y="3618"/>
                  <a:pt x="1203" y="3077"/>
                  <a:pt x="1203" y="2410"/>
                </a:cubicBezTo>
                <a:cubicBezTo>
                  <a:pt x="1203" y="1743"/>
                  <a:pt x="1744" y="1203"/>
                  <a:pt x="2410" y="1203"/>
                </a:cubicBezTo>
                <a:cubicBezTo>
                  <a:pt x="3077" y="1203"/>
                  <a:pt x="3618" y="1743"/>
                  <a:pt x="3618" y="2410"/>
                </a:cubicBezTo>
                <a:cubicBezTo>
                  <a:pt x="3618" y="3077"/>
                  <a:pt x="3077" y="3618"/>
                  <a:pt x="2410" y="3618"/>
                </a:cubicBezTo>
                <a:close/>
                <a:moveTo>
                  <a:pt x="4821" y="2410"/>
                </a:moveTo>
                <a:cubicBezTo>
                  <a:pt x="4821" y="1079"/>
                  <a:pt x="3742" y="0"/>
                  <a:pt x="2410" y="0"/>
                </a:cubicBezTo>
                <a:cubicBezTo>
                  <a:pt x="1079" y="0"/>
                  <a:pt x="0" y="1079"/>
                  <a:pt x="0" y="2410"/>
                </a:cubicBezTo>
                <a:cubicBezTo>
                  <a:pt x="0" y="3516"/>
                  <a:pt x="744" y="4448"/>
                  <a:pt x="1759" y="4732"/>
                </a:cubicBezTo>
                <a:cubicBezTo>
                  <a:pt x="1755" y="4761"/>
                  <a:pt x="1753" y="4791"/>
                  <a:pt x="1753" y="4821"/>
                </a:cubicBezTo>
                <a:cubicBezTo>
                  <a:pt x="1753" y="5184"/>
                  <a:pt x="2047" y="5479"/>
                  <a:pt x="2410" y="5479"/>
                </a:cubicBezTo>
                <a:cubicBezTo>
                  <a:pt x="2773" y="5479"/>
                  <a:pt x="3068" y="5184"/>
                  <a:pt x="3068" y="4821"/>
                </a:cubicBezTo>
                <a:cubicBezTo>
                  <a:pt x="3068" y="4791"/>
                  <a:pt x="3066" y="4761"/>
                  <a:pt x="3061" y="4732"/>
                </a:cubicBezTo>
                <a:cubicBezTo>
                  <a:pt x="4077" y="4448"/>
                  <a:pt x="4821" y="3516"/>
                  <a:pt x="4821" y="2410"/>
                </a:cubicBezTo>
                <a:close/>
              </a:path>
            </a:pathLst>
          </a:custGeom>
          <a:solidFill>
            <a:srgbClr val="23A4A7"/>
          </a:solidFill>
          <a:ln>
            <a:noFill/>
          </a:ln>
          <a:effectLst/>
        </p:spPr>
        <p:txBody>
          <a:bodyPr wrap="none" anchor="ctr"/>
          <a:lstStyle/>
          <a:p>
            <a:pPr marL="0" marR="0" lvl="0" indent="0" defTabSz="685846"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AAAAAA"/>
              </a:solidFill>
              <a:effectLst/>
              <a:uLnTx/>
              <a:uFillTx/>
              <a:latin typeface="Montserrat" pitchFamily="2" charset="77"/>
            </a:endParaRPr>
          </a:p>
        </p:txBody>
      </p:sp>
      <p:sp>
        <p:nvSpPr>
          <p:cNvPr id="17" name="TextBox 8">
            <a:extLst>
              <a:ext uri="{FF2B5EF4-FFF2-40B4-BE49-F238E27FC236}">
                <a16:creationId xmlns:a16="http://schemas.microsoft.com/office/drawing/2014/main" id="{07FA34F9-B84E-32AB-C194-FADE3E7655E9}"/>
              </a:ext>
            </a:extLst>
          </p:cNvPr>
          <p:cNvSpPr txBox="1"/>
          <p:nvPr/>
        </p:nvSpPr>
        <p:spPr>
          <a:xfrm>
            <a:off x="4260472" y="2395428"/>
            <a:ext cx="732893" cy="611834"/>
          </a:xfrm>
          <a:prstGeom prst="rect">
            <a:avLst/>
          </a:prstGeom>
          <a:noFill/>
        </p:spPr>
        <p:txBody>
          <a:bodyPr wrap="none" rtlCol="0" anchor="ctr">
            <a:spAutoFit/>
          </a:bodyPr>
          <a:lstStyle/>
          <a:p>
            <a:pPr algn="ctr" defTabSz="685846"/>
            <a:r>
              <a:rPr lang="en-US" sz="3376" b="1" dirty="0">
                <a:solidFill>
                  <a:srgbClr val="08204C"/>
                </a:solidFill>
                <a:latin typeface="Montserrat" pitchFamily="2" charset="77"/>
                <a:cs typeface="Poppins" pitchFamily="2" charset="77"/>
              </a:rPr>
              <a:t>02</a:t>
            </a:r>
          </a:p>
        </p:txBody>
      </p:sp>
      <p:sp>
        <p:nvSpPr>
          <p:cNvPr id="18" name="Subtitle 2">
            <a:extLst>
              <a:ext uri="{FF2B5EF4-FFF2-40B4-BE49-F238E27FC236}">
                <a16:creationId xmlns:a16="http://schemas.microsoft.com/office/drawing/2014/main" id="{655DBE80-B4AF-C7C5-CC34-1FEF5F40C6B4}"/>
              </a:ext>
            </a:extLst>
          </p:cNvPr>
          <p:cNvSpPr txBox="1">
            <a:spLocks/>
          </p:cNvSpPr>
          <p:nvPr/>
        </p:nvSpPr>
        <p:spPr>
          <a:xfrm>
            <a:off x="2667378" y="4507253"/>
            <a:ext cx="3968072" cy="1327295"/>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ct val="100000"/>
              </a:lnSpc>
            </a:pPr>
            <a:r>
              <a:rPr lang="fr-FR" sz="2800" b="1" dirty="0">
                <a:solidFill>
                  <a:srgbClr val="002060"/>
                </a:solidFill>
                <a:latin typeface="Montserrat" pitchFamily="2" charset="77"/>
                <a:ea typeface="Arial"/>
                <a:cs typeface="Arial"/>
                <a:sym typeface="Arial"/>
              </a:rPr>
              <a:t>Evaluation de chaque fédération et club sportif</a:t>
            </a:r>
            <a:endParaRPr lang="en-US" sz="2800" b="1"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19" name="TextBox 16">
            <a:extLst>
              <a:ext uri="{FF2B5EF4-FFF2-40B4-BE49-F238E27FC236}">
                <a16:creationId xmlns:a16="http://schemas.microsoft.com/office/drawing/2014/main" id="{3D6722AE-9626-22FA-9FD8-4B4C146C7324}"/>
              </a:ext>
            </a:extLst>
          </p:cNvPr>
          <p:cNvSpPr txBox="1"/>
          <p:nvPr/>
        </p:nvSpPr>
        <p:spPr>
          <a:xfrm>
            <a:off x="3839333" y="4117772"/>
            <a:ext cx="1624163" cy="369332"/>
          </a:xfrm>
          <a:prstGeom prst="rect">
            <a:avLst/>
          </a:prstGeom>
          <a:noFill/>
        </p:spPr>
        <p:txBody>
          <a:bodyPr wrap="none" rtlCol="0" anchor="b" anchorCtr="0">
            <a:spAutoFit/>
          </a:bodyPr>
          <a:lstStyle/>
          <a:p>
            <a:pPr algn="ctr" defTabSz="685846"/>
            <a:r>
              <a:rPr lang="en-US" b="1" dirty="0">
                <a:solidFill>
                  <a:srgbClr val="002060"/>
                </a:solidFill>
                <a:latin typeface="Montserrat" pitchFamily="2" charset="77"/>
                <a:ea typeface="League Spartan" charset="0"/>
                <a:cs typeface="Poppins" pitchFamily="2" charset="77"/>
              </a:rPr>
              <a:t>2ème Étape</a:t>
            </a:r>
          </a:p>
        </p:txBody>
      </p:sp>
      <p:sp>
        <p:nvSpPr>
          <p:cNvPr id="29" name="Espace réservé du numéro de diapositive 28">
            <a:extLst>
              <a:ext uri="{FF2B5EF4-FFF2-40B4-BE49-F238E27FC236}">
                <a16:creationId xmlns:a16="http://schemas.microsoft.com/office/drawing/2014/main" id="{2D4258D3-B6D1-2E9D-E6E2-88B157588E98}"/>
              </a:ext>
            </a:extLst>
          </p:cNvPr>
          <p:cNvSpPr>
            <a:spLocks noGrp="1"/>
          </p:cNvSpPr>
          <p:nvPr>
            <p:ph type="sldNum" sz="quarter" idx="12"/>
          </p:nvPr>
        </p:nvSpPr>
        <p:spPr/>
        <p:txBody>
          <a:bodyPr/>
          <a:lstStyle/>
          <a:p>
            <a:fld id="{0BC148C8-1191-874D-AD3A-645EC163815C}" type="slidenum">
              <a:rPr lang="fr-BJ" smtClean="0"/>
              <a:t>9</a:t>
            </a:fld>
            <a:endParaRPr lang="fr-BJ"/>
          </a:p>
        </p:txBody>
      </p:sp>
    </p:spTree>
    <p:extLst>
      <p:ext uri="{BB962C8B-B14F-4D97-AF65-F5344CB8AC3E}">
        <p14:creationId xmlns:p14="http://schemas.microsoft.com/office/powerpoint/2010/main" val="2665024588"/>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1;p1">
            <a:extLst>
              <a:ext uri="{FF2B5EF4-FFF2-40B4-BE49-F238E27FC236}">
                <a16:creationId xmlns:a16="http://schemas.microsoft.com/office/drawing/2014/main" id="{2504F4F2-6AAA-F64C-0276-793AECA73CB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a:extLst>
              <a:ext uri="{FF2B5EF4-FFF2-40B4-BE49-F238E27FC236}">
                <a16:creationId xmlns:a16="http://schemas.microsoft.com/office/drawing/2014/main" id="{D6D7E814-CF9E-45F5-BD27-0464A65DE31A}"/>
              </a:ext>
            </a:extLst>
          </p:cNvPr>
          <p:cNvSpPr txBox="1">
            <a:spLocks noChangeArrowheads="1"/>
          </p:cNvSpPr>
          <p:nvPr/>
        </p:nvSpPr>
        <p:spPr bwMode="auto">
          <a:xfrm>
            <a:off x="6054401" y="7541338"/>
            <a:ext cx="2084119" cy="2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algn="just" defTabSz="685800" eaLnBrk="0" fontAlgn="base" hangingPunct="0">
              <a:spcBef>
                <a:spcPct val="0"/>
              </a:spcBef>
              <a:spcAft>
                <a:spcPts val="600"/>
              </a:spcAft>
              <a:defRPr sz="1800">
                <a:solidFill>
                  <a:srgbClr val="003366"/>
                </a:solidFill>
                <a:latin typeface="Calibri"/>
              </a:defRPr>
            </a:pPr>
            <a:r>
              <a:rPr lang="fr-BJ" altLang="fr-BJ" sz="1050" b="1" dirty="0">
                <a:latin typeface="Arial Narrow" panose="020B0606020202030204" pitchFamily="34" charset="0"/>
              </a:rPr>
              <a:t>RÉPBLIQUE DU BÉNIN</a:t>
            </a:r>
          </a:p>
          <a:p>
            <a:pPr algn="just" defTabSz="685800" eaLnBrk="0" fontAlgn="base" hangingPunct="0">
              <a:spcBef>
                <a:spcPct val="0"/>
              </a:spcBef>
              <a:spcAft>
                <a:spcPct val="0"/>
              </a:spcAft>
              <a:defRPr sz="1800">
                <a:solidFill>
                  <a:srgbClr val="003366"/>
                </a:solidFill>
                <a:latin typeface="Calibri"/>
              </a:defRPr>
            </a:pPr>
            <a:endParaRPr lang="fr-BJ" altLang="fr-BJ" sz="1425" dirty="0">
              <a:latin typeface="Arial" panose="020B0604020202020204" pitchFamily="34" charset="0"/>
            </a:endParaRPr>
          </a:p>
        </p:txBody>
      </p:sp>
      <p:grpSp>
        <p:nvGrpSpPr>
          <p:cNvPr id="20" name="Groupe 19">
            <a:extLst>
              <a:ext uri="{FF2B5EF4-FFF2-40B4-BE49-F238E27FC236}">
                <a16:creationId xmlns:a16="http://schemas.microsoft.com/office/drawing/2014/main" id="{D1B1685D-8397-024B-2354-C7885E83C101}"/>
              </a:ext>
            </a:extLst>
          </p:cNvPr>
          <p:cNvGrpSpPr/>
          <p:nvPr/>
        </p:nvGrpSpPr>
        <p:grpSpPr>
          <a:xfrm>
            <a:off x="131591" y="110069"/>
            <a:ext cx="3309433" cy="1405819"/>
            <a:chOff x="-5651114" y="19430"/>
            <a:chExt cx="4728654" cy="2003704"/>
          </a:xfrm>
        </p:grpSpPr>
        <p:sp>
          <p:nvSpPr>
            <p:cNvPr id="21" name="Rectangle 20">
              <a:extLst>
                <a:ext uri="{FF2B5EF4-FFF2-40B4-BE49-F238E27FC236}">
                  <a16:creationId xmlns:a16="http://schemas.microsoft.com/office/drawing/2014/main" id="{87A22A9C-AA1B-1D15-29CE-EC5BAC402F70}"/>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D2138C5E-73A0-980A-26A6-C2FF574FD2E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0D663477-9B39-B9A4-F3AB-657BC520E8D4}"/>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82238391-6140-29A0-6A76-454D101C65EF}"/>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10554EE3-7DC0-0B2E-ABB6-E7F62B9F5DC3}"/>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DF1DFE17-567E-25C3-1F3A-191D842F4C92}"/>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D804903C-48D5-7DC1-6AFE-408164EDC606}"/>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13" name="Sous-titre 2">
            <a:extLst>
              <a:ext uri="{FF2B5EF4-FFF2-40B4-BE49-F238E27FC236}">
                <a16:creationId xmlns:a16="http://schemas.microsoft.com/office/drawing/2014/main" id="{A87A31C2-DD23-4107-99AC-AC9BDAF2569E}"/>
              </a:ext>
            </a:extLst>
          </p:cNvPr>
          <p:cNvSpPr txBox="1">
            <a:spLocks/>
          </p:cNvSpPr>
          <p:nvPr/>
        </p:nvSpPr>
        <p:spPr>
          <a:xfrm>
            <a:off x="379539" y="2015486"/>
            <a:ext cx="8384922" cy="331851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None/>
            </a:pPr>
            <a:r>
              <a:rPr lang="fr-FR" sz="1600" b="1" dirty="0">
                <a:solidFill>
                  <a:srgbClr val="002060"/>
                </a:solidFill>
                <a:latin typeface="Montserrat" pitchFamily="2" charset="77"/>
              </a:rPr>
              <a:t>    Le Comité a évalué, en toute objectivité, les notes d’auto-évaluation attribuées par les fédérations et clubs sportifs, sur la base des pièces justificatives reçues.</a:t>
            </a:r>
          </a:p>
          <a:p>
            <a:pPr algn="just">
              <a:lnSpc>
                <a:spcPct val="100000"/>
              </a:lnSpc>
              <a:buNone/>
            </a:pPr>
            <a:br>
              <a:rPr lang="fr-FR" sz="1600" dirty="0">
                <a:solidFill>
                  <a:srgbClr val="002060"/>
                </a:solidFill>
                <a:latin typeface="Montserrat" pitchFamily="2" charset="77"/>
              </a:rPr>
            </a:br>
            <a:r>
              <a:rPr lang="fr-FR" sz="1600" dirty="0">
                <a:solidFill>
                  <a:srgbClr val="002060"/>
                </a:solidFill>
                <a:latin typeface="Montserrat" pitchFamily="2" charset="77"/>
              </a:rPr>
              <a:t>Pour rappel, un questionnaire d’auto-évaluation avait été administré à tous les bénéficiaires potentiels en janvier puis en mars 2025.</a:t>
            </a:r>
          </a:p>
          <a:p>
            <a:pPr algn="just">
              <a:lnSpc>
                <a:spcPct val="100000"/>
              </a:lnSpc>
              <a:buNone/>
            </a:pPr>
            <a:endParaRPr lang="fr-FR" sz="1600" dirty="0">
              <a:solidFill>
                <a:srgbClr val="002060"/>
              </a:solidFill>
              <a:latin typeface="Montserrat" pitchFamily="2" charset="77"/>
            </a:endParaRPr>
          </a:p>
          <a:p>
            <a:pPr algn="just">
              <a:lnSpc>
                <a:spcPct val="100000"/>
              </a:lnSpc>
              <a:buNone/>
            </a:pPr>
            <a:r>
              <a:rPr lang="fr-FR" sz="1600" dirty="0">
                <a:solidFill>
                  <a:srgbClr val="002060"/>
                </a:solidFill>
                <a:latin typeface="Montserrat" pitchFamily="2" charset="77"/>
              </a:rPr>
              <a:t>    L’analyse s’est donc appuyée sur les réponses fournies et les documents à l’appui.</a:t>
            </a:r>
            <a:br>
              <a:rPr lang="fr-FR" sz="1600" dirty="0">
                <a:solidFill>
                  <a:srgbClr val="002060"/>
                </a:solidFill>
                <a:latin typeface="Montserrat" pitchFamily="2" charset="77"/>
              </a:rPr>
            </a:br>
            <a:r>
              <a:rPr lang="fr-FR" sz="1600" dirty="0">
                <a:solidFill>
                  <a:srgbClr val="002060"/>
                </a:solidFill>
                <a:latin typeface="Montserrat" pitchFamily="2" charset="77"/>
              </a:rPr>
              <a:t>Au total, les dossiers de </a:t>
            </a:r>
            <a:r>
              <a:rPr lang="fr-FR" sz="1600" b="1" dirty="0">
                <a:solidFill>
                  <a:srgbClr val="002060"/>
                </a:solidFill>
                <a:latin typeface="Montserrat" pitchFamily="2" charset="77"/>
              </a:rPr>
              <a:t>35 fédérations sportives</a:t>
            </a:r>
            <a:r>
              <a:rPr lang="fr-FR" sz="1600" dirty="0">
                <a:solidFill>
                  <a:srgbClr val="002060"/>
                </a:solidFill>
                <a:latin typeface="Montserrat" pitchFamily="2" charset="77"/>
              </a:rPr>
              <a:t> et </a:t>
            </a:r>
            <a:r>
              <a:rPr lang="fr-FR" sz="1600" b="1" dirty="0">
                <a:solidFill>
                  <a:srgbClr val="002060"/>
                </a:solidFill>
                <a:latin typeface="Montserrat" pitchFamily="2" charset="77"/>
              </a:rPr>
              <a:t>114 clubs sportifs</a:t>
            </a:r>
            <a:r>
              <a:rPr lang="fr-FR" sz="1600" dirty="0">
                <a:solidFill>
                  <a:srgbClr val="002060"/>
                </a:solidFill>
                <a:latin typeface="Montserrat" pitchFamily="2" charset="77"/>
              </a:rPr>
              <a:t> (sur 130 attendus) ont été examinés.</a:t>
            </a:r>
          </a:p>
          <a:p>
            <a:pPr algn="just">
              <a:lnSpc>
                <a:spcPct val="100000"/>
              </a:lnSpc>
              <a:buNone/>
            </a:pPr>
            <a:endParaRPr lang="fr-FR" sz="1600" dirty="0">
              <a:solidFill>
                <a:srgbClr val="002060"/>
              </a:solidFill>
              <a:latin typeface="Montserrat" pitchFamily="2" charset="77"/>
            </a:endParaRPr>
          </a:p>
          <a:p>
            <a:pPr algn="just">
              <a:lnSpc>
                <a:spcPct val="100000"/>
              </a:lnSpc>
              <a:buNone/>
            </a:pPr>
            <a:r>
              <a:rPr lang="fr-FR" sz="1600" dirty="0">
                <a:solidFill>
                  <a:srgbClr val="002060"/>
                </a:solidFill>
                <a:latin typeface="Montserrat" pitchFamily="2" charset="77"/>
              </a:rPr>
              <a:t>    Des notes ont été attribuées à chaque critère et sous-critère, puis une synthèse des résultats a été réalisée et soumise à l’appréciation des responsables concernés.</a:t>
            </a:r>
          </a:p>
          <a:p>
            <a:pPr>
              <a:buNone/>
            </a:pPr>
            <a:endParaRPr lang="fr-FR" sz="1600" dirty="0">
              <a:solidFill>
                <a:srgbClr val="002060"/>
              </a:solidFill>
            </a:endParaRPr>
          </a:p>
        </p:txBody>
      </p:sp>
      <p:sp>
        <p:nvSpPr>
          <p:cNvPr id="4" name="Espace réservé du numéro de diapositive 3">
            <a:extLst>
              <a:ext uri="{FF2B5EF4-FFF2-40B4-BE49-F238E27FC236}">
                <a16:creationId xmlns:a16="http://schemas.microsoft.com/office/drawing/2014/main" id="{15BA76C1-2F90-5591-2154-468BF2064806}"/>
              </a:ext>
            </a:extLst>
          </p:cNvPr>
          <p:cNvSpPr>
            <a:spLocks noGrp="1"/>
          </p:cNvSpPr>
          <p:nvPr>
            <p:ph type="sldNum" sz="quarter" idx="12"/>
          </p:nvPr>
        </p:nvSpPr>
        <p:spPr/>
        <p:txBody>
          <a:bodyPr/>
          <a:lstStyle/>
          <a:p>
            <a:fld id="{0BC148C8-1191-874D-AD3A-645EC163815C}" type="slidenum">
              <a:rPr lang="fr-BJ" smtClean="0"/>
              <a:t>10</a:t>
            </a:fld>
            <a:endParaRPr lang="fr-BJ"/>
          </a:p>
        </p:txBody>
      </p:sp>
    </p:spTree>
    <p:extLst>
      <p:ext uri="{BB962C8B-B14F-4D97-AF65-F5344CB8AC3E}">
        <p14:creationId xmlns:p14="http://schemas.microsoft.com/office/powerpoint/2010/main" val="3891932779"/>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CC33B-DE86-92F8-7C38-9C29142E54D9}"/>
            </a:ext>
          </a:extLst>
        </p:cNvPr>
        <p:cNvGrpSpPr/>
        <p:nvPr/>
      </p:nvGrpSpPr>
      <p:grpSpPr>
        <a:xfrm>
          <a:off x="0" y="0"/>
          <a:ext cx="0" cy="0"/>
          <a:chOff x="0" y="0"/>
          <a:chExt cx="0" cy="0"/>
        </a:xfrm>
      </p:grpSpPr>
      <p:pic>
        <p:nvPicPr>
          <p:cNvPr id="7" name="Google Shape;61;p1">
            <a:extLst>
              <a:ext uri="{FF2B5EF4-FFF2-40B4-BE49-F238E27FC236}">
                <a16:creationId xmlns:a16="http://schemas.microsoft.com/office/drawing/2014/main" id="{780AFDA6-64B9-82FC-7DE1-2007BE53A2D0}"/>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e 19">
            <a:extLst>
              <a:ext uri="{FF2B5EF4-FFF2-40B4-BE49-F238E27FC236}">
                <a16:creationId xmlns:a16="http://schemas.microsoft.com/office/drawing/2014/main" id="{5F60FDDE-BD06-B97F-9817-AF589151789E}"/>
              </a:ext>
            </a:extLst>
          </p:cNvPr>
          <p:cNvGrpSpPr/>
          <p:nvPr/>
        </p:nvGrpSpPr>
        <p:grpSpPr>
          <a:xfrm>
            <a:off x="131591" y="110069"/>
            <a:ext cx="3309433" cy="1396771"/>
            <a:chOff x="-5651114" y="19430"/>
            <a:chExt cx="4728654" cy="2003704"/>
          </a:xfrm>
        </p:grpSpPr>
        <p:sp>
          <p:nvSpPr>
            <p:cNvPr id="21" name="Rectangle 20">
              <a:extLst>
                <a:ext uri="{FF2B5EF4-FFF2-40B4-BE49-F238E27FC236}">
                  <a16:creationId xmlns:a16="http://schemas.microsoft.com/office/drawing/2014/main" id="{8B2E81C1-C717-0A72-201E-81E8DCE620F0}"/>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6BFF2723-232A-D270-D2C6-536A9A76BD76}"/>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E68E05C2-A11C-57FB-8CEA-3BC7399C393C}"/>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B8C1D54E-7C08-0AFD-7468-6FA35B438B9D}"/>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ADCAD647-13DE-5B13-3814-871DC3E72088}"/>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C9B2C6E9-CE15-4800-8B30-8D29C5BBAB96}"/>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775890C5-0D83-0A52-E8BD-C4243A2B153E}"/>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3" name="Freeform 3">
            <a:extLst>
              <a:ext uri="{FF2B5EF4-FFF2-40B4-BE49-F238E27FC236}">
                <a16:creationId xmlns:a16="http://schemas.microsoft.com/office/drawing/2014/main" id="{23773B46-F845-8855-0692-7D3229DC1AB6}"/>
              </a:ext>
            </a:extLst>
          </p:cNvPr>
          <p:cNvSpPr>
            <a:spLocks noChangeArrowheads="1"/>
          </p:cNvSpPr>
          <p:nvPr/>
        </p:nvSpPr>
        <p:spPr bwMode="auto">
          <a:xfrm>
            <a:off x="3598709" y="1441420"/>
            <a:ext cx="1946581" cy="2213724"/>
          </a:xfrm>
          <a:custGeom>
            <a:avLst/>
            <a:gdLst>
              <a:gd name="T0" fmla="*/ 2411 w 4822"/>
              <a:gd name="T1" fmla="*/ 3618 h 5480"/>
              <a:gd name="T2" fmla="*/ 1203 w 4822"/>
              <a:gd name="T3" fmla="*/ 2410 h 5480"/>
              <a:gd name="T4" fmla="*/ 2411 w 4822"/>
              <a:gd name="T5" fmla="*/ 1203 h 5480"/>
              <a:gd name="T6" fmla="*/ 3618 w 4822"/>
              <a:gd name="T7" fmla="*/ 2410 h 5480"/>
              <a:gd name="T8" fmla="*/ 2411 w 4822"/>
              <a:gd name="T9" fmla="*/ 3618 h 5480"/>
              <a:gd name="T10" fmla="*/ 4821 w 4822"/>
              <a:gd name="T11" fmla="*/ 2410 h 5480"/>
              <a:gd name="T12" fmla="*/ 2411 w 4822"/>
              <a:gd name="T13" fmla="*/ 0 h 5480"/>
              <a:gd name="T14" fmla="*/ 0 w 4822"/>
              <a:gd name="T15" fmla="*/ 2410 h 5480"/>
              <a:gd name="T16" fmla="*/ 1759 w 4822"/>
              <a:gd name="T17" fmla="*/ 4732 h 5480"/>
              <a:gd name="T18" fmla="*/ 1753 w 4822"/>
              <a:gd name="T19" fmla="*/ 4821 h 5480"/>
              <a:gd name="T20" fmla="*/ 2411 w 4822"/>
              <a:gd name="T21" fmla="*/ 5479 h 5480"/>
              <a:gd name="T22" fmla="*/ 3068 w 4822"/>
              <a:gd name="T23" fmla="*/ 4821 h 5480"/>
              <a:gd name="T24" fmla="*/ 3062 w 4822"/>
              <a:gd name="T25" fmla="*/ 4732 h 5480"/>
              <a:gd name="T26" fmla="*/ 4821 w 4822"/>
              <a:gd name="T27" fmla="*/ 2410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22" h="5480">
                <a:moveTo>
                  <a:pt x="2411" y="3618"/>
                </a:moveTo>
                <a:cubicBezTo>
                  <a:pt x="1744" y="3618"/>
                  <a:pt x="1203" y="3077"/>
                  <a:pt x="1203" y="2410"/>
                </a:cubicBezTo>
                <a:cubicBezTo>
                  <a:pt x="1203" y="1743"/>
                  <a:pt x="1744" y="1203"/>
                  <a:pt x="2411" y="1203"/>
                </a:cubicBezTo>
                <a:cubicBezTo>
                  <a:pt x="3077" y="1203"/>
                  <a:pt x="3618" y="1743"/>
                  <a:pt x="3618" y="2410"/>
                </a:cubicBezTo>
                <a:cubicBezTo>
                  <a:pt x="3618" y="3077"/>
                  <a:pt x="3077" y="3618"/>
                  <a:pt x="2411" y="3618"/>
                </a:cubicBezTo>
                <a:close/>
                <a:moveTo>
                  <a:pt x="4821" y="2410"/>
                </a:moveTo>
                <a:cubicBezTo>
                  <a:pt x="4821" y="1079"/>
                  <a:pt x="3742" y="0"/>
                  <a:pt x="2411" y="0"/>
                </a:cubicBezTo>
                <a:cubicBezTo>
                  <a:pt x="1079" y="0"/>
                  <a:pt x="0" y="1079"/>
                  <a:pt x="0" y="2410"/>
                </a:cubicBezTo>
                <a:cubicBezTo>
                  <a:pt x="0" y="3516"/>
                  <a:pt x="744" y="4448"/>
                  <a:pt x="1759" y="4732"/>
                </a:cubicBezTo>
                <a:cubicBezTo>
                  <a:pt x="1755" y="4761"/>
                  <a:pt x="1753" y="4791"/>
                  <a:pt x="1753" y="4821"/>
                </a:cubicBezTo>
                <a:cubicBezTo>
                  <a:pt x="1753" y="5184"/>
                  <a:pt x="2048" y="5479"/>
                  <a:pt x="2411" y="5479"/>
                </a:cubicBezTo>
                <a:cubicBezTo>
                  <a:pt x="2773" y="5479"/>
                  <a:pt x="3068" y="5184"/>
                  <a:pt x="3068" y="4821"/>
                </a:cubicBezTo>
                <a:cubicBezTo>
                  <a:pt x="3068" y="4791"/>
                  <a:pt x="3066" y="4761"/>
                  <a:pt x="3062" y="4732"/>
                </a:cubicBezTo>
                <a:cubicBezTo>
                  <a:pt x="4077" y="4448"/>
                  <a:pt x="4821" y="3516"/>
                  <a:pt x="4821" y="2410"/>
                </a:cubicBezTo>
                <a:close/>
              </a:path>
            </a:pathLst>
          </a:custGeom>
          <a:solidFill>
            <a:srgbClr val="1060B1"/>
          </a:solidFill>
          <a:ln>
            <a:noFill/>
          </a:ln>
          <a:effectLst/>
        </p:spPr>
        <p:txBody>
          <a:bodyPr wrap="none" anchor="ctr"/>
          <a:lstStyle/>
          <a:p>
            <a:pPr marL="0" marR="0" lvl="0" indent="0" defTabSz="685846"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AAAAAA"/>
              </a:solidFill>
              <a:effectLst/>
              <a:uLnTx/>
              <a:uFillTx/>
              <a:latin typeface="Montserrat" pitchFamily="2" charset="77"/>
            </a:endParaRPr>
          </a:p>
        </p:txBody>
      </p:sp>
      <p:sp>
        <p:nvSpPr>
          <p:cNvPr id="4" name="TextBox 9">
            <a:extLst>
              <a:ext uri="{FF2B5EF4-FFF2-40B4-BE49-F238E27FC236}">
                <a16:creationId xmlns:a16="http://schemas.microsoft.com/office/drawing/2014/main" id="{F93F9B3F-210E-AE7B-7F36-8DD78F643C2D}"/>
              </a:ext>
            </a:extLst>
          </p:cNvPr>
          <p:cNvSpPr txBox="1"/>
          <p:nvPr/>
        </p:nvSpPr>
        <p:spPr>
          <a:xfrm>
            <a:off x="4207958" y="2110552"/>
            <a:ext cx="728084" cy="611834"/>
          </a:xfrm>
          <a:prstGeom prst="rect">
            <a:avLst/>
          </a:prstGeom>
          <a:noFill/>
        </p:spPr>
        <p:txBody>
          <a:bodyPr wrap="none" rtlCol="0" anchor="ctr">
            <a:spAutoFit/>
          </a:bodyPr>
          <a:lstStyle/>
          <a:p>
            <a:pPr algn="ctr" defTabSz="685846"/>
            <a:r>
              <a:rPr lang="en-US" sz="3376" b="1" dirty="0">
                <a:solidFill>
                  <a:srgbClr val="08204C"/>
                </a:solidFill>
                <a:latin typeface="Montserrat" pitchFamily="2" charset="77"/>
                <a:cs typeface="Poppins" pitchFamily="2" charset="77"/>
              </a:rPr>
              <a:t>03</a:t>
            </a:r>
          </a:p>
        </p:txBody>
      </p:sp>
      <p:sp>
        <p:nvSpPr>
          <p:cNvPr id="5" name="Subtitle 2">
            <a:extLst>
              <a:ext uri="{FF2B5EF4-FFF2-40B4-BE49-F238E27FC236}">
                <a16:creationId xmlns:a16="http://schemas.microsoft.com/office/drawing/2014/main" id="{5DCA27E7-9281-6316-A21D-2B8FD61CE48B}"/>
              </a:ext>
            </a:extLst>
          </p:cNvPr>
          <p:cNvSpPr txBox="1">
            <a:spLocks/>
          </p:cNvSpPr>
          <p:nvPr/>
        </p:nvSpPr>
        <p:spPr>
          <a:xfrm>
            <a:off x="1786307" y="4202228"/>
            <a:ext cx="5638154" cy="1758182"/>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ct val="100000"/>
              </a:lnSpc>
            </a:pPr>
            <a:r>
              <a:rPr lang="fr-FR" sz="2800" b="1" dirty="0">
                <a:solidFill>
                  <a:srgbClr val="002060"/>
                </a:solidFill>
                <a:latin typeface="Montserrat" pitchFamily="2" charset="77"/>
                <a:ea typeface="Arial"/>
                <a:cs typeface="Arial"/>
                <a:sym typeface="Arial"/>
              </a:rPr>
              <a:t>Présentation des résultats du comité et discussion avec chaque fédération et clubs sportifs</a:t>
            </a:r>
            <a:endParaRPr lang="en-US" sz="2800" b="1"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6" name="TextBox 19">
            <a:extLst>
              <a:ext uri="{FF2B5EF4-FFF2-40B4-BE49-F238E27FC236}">
                <a16:creationId xmlns:a16="http://schemas.microsoft.com/office/drawing/2014/main" id="{52D7FEBC-E69C-A3F4-7B3E-DB03436E7F9E}"/>
              </a:ext>
            </a:extLst>
          </p:cNvPr>
          <p:cNvSpPr txBox="1"/>
          <p:nvPr/>
        </p:nvSpPr>
        <p:spPr>
          <a:xfrm>
            <a:off x="3763839" y="3832896"/>
            <a:ext cx="1614546" cy="369332"/>
          </a:xfrm>
          <a:prstGeom prst="rect">
            <a:avLst/>
          </a:prstGeom>
          <a:noFill/>
        </p:spPr>
        <p:txBody>
          <a:bodyPr wrap="none" rtlCol="0" anchor="b" anchorCtr="0">
            <a:spAutoFit/>
          </a:bodyPr>
          <a:lstStyle/>
          <a:p>
            <a:pPr algn="ctr" defTabSz="685846"/>
            <a:r>
              <a:rPr lang="en-US" b="1" dirty="0">
                <a:solidFill>
                  <a:srgbClr val="002060"/>
                </a:solidFill>
                <a:latin typeface="Montserrat" pitchFamily="2" charset="77"/>
                <a:ea typeface="League Spartan" charset="0"/>
                <a:cs typeface="Poppins" pitchFamily="2" charset="77"/>
              </a:rPr>
              <a:t>3ème étape</a:t>
            </a:r>
          </a:p>
        </p:txBody>
      </p:sp>
      <p:sp>
        <p:nvSpPr>
          <p:cNvPr id="9" name="Espace réservé du numéro de diapositive 8">
            <a:extLst>
              <a:ext uri="{FF2B5EF4-FFF2-40B4-BE49-F238E27FC236}">
                <a16:creationId xmlns:a16="http://schemas.microsoft.com/office/drawing/2014/main" id="{6EEBD6CA-C41E-846C-0B04-F137B92EC2B4}"/>
              </a:ext>
            </a:extLst>
          </p:cNvPr>
          <p:cNvSpPr>
            <a:spLocks noGrp="1"/>
          </p:cNvSpPr>
          <p:nvPr>
            <p:ph type="sldNum" sz="quarter" idx="12"/>
          </p:nvPr>
        </p:nvSpPr>
        <p:spPr/>
        <p:txBody>
          <a:bodyPr/>
          <a:lstStyle/>
          <a:p>
            <a:fld id="{0BC148C8-1191-874D-AD3A-645EC163815C}" type="slidenum">
              <a:rPr lang="fr-BJ" smtClean="0"/>
              <a:t>11</a:t>
            </a:fld>
            <a:endParaRPr lang="fr-BJ"/>
          </a:p>
        </p:txBody>
      </p:sp>
    </p:spTree>
    <p:extLst>
      <p:ext uri="{BB962C8B-B14F-4D97-AF65-F5344CB8AC3E}">
        <p14:creationId xmlns:p14="http://schemas.microsoft.com/office/powerpoint/2010/main" val="2651456637"/>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1;p1">
            <a:extLst>
              <a:ext uri="{FF2B5EF4-FFF2-40B4-BE49-F238E27FC236}">
                <a16:creationId xmlns:a16="http://schemas.microsoft.com/office/drawing/2014/main" id="{2504F4F2-6AAA-F64C-0276-793AECA73CB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a:extLst>
              <a:ext uri="{FF2B5EF4-FFF2-40B4-BE49-F238E27FC236}">
                <a16:creationId xmlns:a16="http://schemas.microsoft.com/office/drawing/2014/main" id="{A87A31C2-DD23-4107-99AC-AC9BDAF2569E}"/>
              </a:ext>
            </a:extLst>
          </p:cNvPr>
          <p:cNvSpPr>
            <a:spLocks noGrp="1"/>
          </p:cNvSpPr>
          <p:nvPr>
            <p:ph type="subTitle" idx="4294967295"/>
          </p:nvPr>
        </p:nvSpPr>
        <p:spPr>
          <a:xfrm>
            <a:off x="457561" y="1899800"/>
            <a:ext cx="8373094" cy="3691997"/>
          </a:xfrm>
        </p:spPr>
        <p:txBody>
          <a:bodyPr>
            <a:normAutofit fontScale="92500"/>
          </a:bodyPr>
          <a:lstStyle/>
          <a:p>
            <a:pPr algn="just">
              <a:buNone/>
            </a:pPr>
            <a:r>
              <a:rPr lang="fr-FR" b="1" dirty="0"/>
              <a:t>   </a:t>
            </a:r>
            <a:r>
              <a:rPr lang="fr-FR" sz="1600" b="1" dirty="0">
                <a:solidFill>
                  <a:srgbClr val="002060"/>
                </a:solidFill>
                <a:latin typeface="Montserrat" pitchFamily="2" charset="77"/>
              </a:rPr>
              <a:t>Cette étape a permis de présenter les résultats à chaque responsable de fédération ou de club sportif, tout en leur offrant la possibilité de confirmer les notes obtenues ou de fournir les pièces manquantes susceptibles d'entraîner une révision des scores.</a:t>
            </a:r>
          </a:p>
          <a:p>
            <a:pPr algn="just">
              <a:buNone/>
            </a:pPr>
            <a:endParaRPr lang="fr-FR" sz="1600" dirty="0">
              <a:solidFill>
                <a:srgbClr val="002060"/>
              </a:solidFill>
              <a:latin typeface="Montserrat" pitchFamily="2" charset="77"/>
            </a:endParaRPr>
          </a:p>
          <a:p>
            <a:pPr algn="just">
              <a:buNone/>
            </a:pPr>
            <a:r>
              <a:rPr lang="fr-FR" sz="1600" dirty="0">
                <a:solidFill>
                  <a:srgbClr val="002060"/>
                </a:solidFill>
                <a:latin typeface="Montserrat" pitchFamily="2" charset="77"/>
              </a:rPr>
              <a:t>    Dans certains cas, les notes initialement attribuées ont été réévaluées à la  hausse après examen complémentaire. </a:t>
            </a:r>
          </a:p>
          <a:p>
            <a:pPr algn="just">
              <a:buNone/>
            </a:pPr>
            <a:endParaRPr lang="fr-FR" sz="1600" dirty="0">
              <a:solidFill>
                <a:srgbClr val="002060"/>
              </a:solidFill>
              <a:latin typeface="Montserrat" pitchFamily="2" charset="77"/>
            </a:endParaRPr>
          </a:p>
          <a:p>
            <a:pPr algn="just">
              <a:buNone/>
            </a:pPr>
            <a:r>
              <a:rPr lang="fr-FR" sz="1600" dirty="0">
                <a:solidFill>
                  <a:srgbClr val="002060"/>
                </a:solidFill>
                <a:latin typeface="Montserrat" pitchFamily="2" charset="77"/>
              </a:rPr>
              <a:t>	Dans d'autres, elles ont été maintenues.</a:t>
            </a:r>
          </a:p>
          <a:p>
            <a:pPr algn="just">
              <a:buNone/>
            </a:pPr>
            <a:endParaRPr lang="fr-FR" sz="1600" dirty="0">
              <a:solidFill>
                <a:srgbClr val="002060"/>
              </a:solidFill>
              <a:latin typeface="Montserrat" pitchFamily="2" charset="77"/>
            </a:endParaRPr>
          </a:p>
          <a:p>
            <a:pPr algn="just">
              <a:buNone/>
            </a:pPr>
            <a:r>
              <a:rPr lang="fr-FR" sz="1600" dirty="0">
                <a:solidFill>
                  <a:srgbClr val="002060"/>
                </a:solidFill>
                <a:latin typeface="Montserrat" pitchFamily="2" charset="77"/>
              </a:rPr>
              <a:t>    Ce moment, à la fois déterminant et enrichissant, a permis à chaque responsable de se confronter aux critères d’évaluation, d’estimer sa note finale, et ainsi d’avoir une idée du montant prévisionnel de la subvention à percevoir.</a:t>
            </a:r>
          </a:p>
          <a:p>
            <a:pPr algn="just">
              <a:buNone/>
            </a:pPr>
            <a:endParaRPr lang="fr-FR" sz="1600" dirty="0">
              <a:latin typeface="Montserrat" pitchFamily="2" charset="77"/>
            </a:endParaRPr>
          </a:p>
          <a:p>
            <a:pPr marL="0" indent="0" algn="just">
              <a:lnSpc>
                <a:spcPct val="100000"/>
              </a:lnSpc>
              <a:buNone/>
              <a:defRPr sz="1800">
                <a:solidFill>
                  <a:srgbClr val="003366"/>
                </a:solidFill>
                <a:latin typeface="Calibri"/>
              </a:defRPr>
            </a:pPr>
            <a:endParaRPr lang="fr-FR" sz="1800" dirty="0">
              <a:solidFill>
                <a:srgbClr val="000000"/>
              </a:solidFill>
              <a:latin typeface="Bookman Old Style" panose="02050604050505020204" pitchFamily="18" charset="0"/>
              <a:ea typeface="Arial"/>
              <a:cs typeface="Arial"/>
              <a:sym typeface="Arial"/>
            </a:endParaRPr>
          </a:p>
        </p:txBody>
      </p:sp>
      <p:sp>
        <p:nvSpPr>
          <p:cNvPr id="16" name="Text Box 9">
            <a:extLst>
              <a:ext uri="{FF2B5EF4-FFF2-40B4-BE49-F238E27FC236}">
                <a16:creationId xmlns:a16="http://schemas.microsoft.com/office/drawing/2014/main" id="{D6D7E814-CF9E-45F5-BD27-0464A65DE31A}"/>
              </a:ext>
            </a:extLst>
          </p:cNvPr>
          <p:cNvSpPr txBox="1">
            <a:spLocks noChangeArrowheads="1"/>
          </p:cNvSpPr>
          <p:nvPr/>
        </p:nvSpPr>
        <p:spPr bwMode="auto">
          <a:xfrm>
            <a:off x="6054401" y="7541338"/>
            <a:ext cx="2084119" cy="2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algn="just" defTabSz="685800" eaLnBrk="0" fontAlgn="base" hangingPunct="0">
              <a:spcBef>
                <a:spcPct val="0"/>
              </a:spcBef>
              <a:spcAft>
                <a:spcPts val="600"/>
              </a:spcAft>
              <a:defRPr sz="1800">
                <a:solidFill>
                  <a:srgbClr val="003366"/>
                </a:solidFill>
                <a:latin typeface="Calibri"/>
              </a:defRPr>
            </a:pPr>
            <a:r>
              <a:rPr lang="fr-BJ" altLang="fr-BJ" sz="1050" b="1" dirty="0">
                <a:latin typeface="Arial Narrow" panose="020B0606020202030204" pitchFamily="34" charset="0"/>
              </a:rPr>
              <a:t>RÉPBLIQUE DU BÉNIN</a:t>
            </a:r>
          </a:p>
          <a:p>
            <a:pPr algn="just" defTabSz="685800" eaLnBrk="0" fontAlgn="base" hangingPunct="0">
              <a:spcBef>
                <a:spcPct val="0"/>
              </a:spcBef>
              <a:spcAft>
                <a:spcPct val="0"/>
              </a:spcAft>
              <a:defRPr sz="1800">
                <a:solidFill>
                  <a:srgbClr val="003366"/>
                </a:solidFill>
                <a:latin typeface="Calibri"/>
              </a:defRPr>
            </a:pPr>
            <a:endParaRPr lang="fr-BJ" altLang="fr-BJ" sz="1425" dirty="0">
              <a:latin typeface="Arial" panose="020B0604020202020204" pitchFamily="34" charset="0"/>
            </a:endParaRPr>
          </a:p>
        </p:txBody>
      </p:sp>
      <p:grpSp>
        <p:nvGrpSpPr>
          <p:cNvPr id="20" name="Groupe 19">
            <a:extLst>
              <a:ext uri="{FF2B5EF4-FFF2-40B4-BE49-F238E27FC236}">
                <a16:creationId xmlns:a16="http://schemas.microsoft.com/office/drawing/2014/main" id="{D1B1685D-8397-024B-2354-C7885E83C101}"/>
              </a:ext>
            </a:extLst>
          </p:cNvPr>
          <p:cNvGrpSpPr/>
          <p:nvPr/>
        </p:nvGrpSpPr>
        <p:grpSpPr>
          <a:xfrm>
            <a:off x="131591" y="110069"/>
            <a:ext cx="3309433" cy="1405819"/>
            <a:chOff x="-5651114" y="19430"/>
            <a:chExt cx="4728654" cy="2003704"/>
          </a:xfrm>
        </p:grpSpPr>
        <p:sp>
          <p:nvSpPr>
            <p:cNvPr id="21" name="Rectangle 20">
              <a:extLst>
                <a:ext uri="{FF2B5EF4-FFF2-40B4-BE49-F238E27FC236}">
                  <a16:creationId xmlns:a16="http://schemas.microsoft.com/office/drawing/2014/main" id="{87A22A9C-AA1B-1D15-29CE-EC5BAC402F70}"/>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D2138C5E-73A0-980A-26A6-C2FF574FD2E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0D663477-9B39-B9A4-F3AB-657BC520E8D4}"/>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82238391-6140-29A0-6A76-454D101C65EF}"/>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10554EE3-7DC0-0B2E-ABB6-E7F62B9F5DC3}"/>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DF1DFE17-567E-25C3-1F3A-191D842F4C92}"/>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D804903C-48D5-7DC1-6AFE-408164EDC606}"/>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4" name="Espace réservé du numéro de diapositive 3">
            <a:extLst>
              <a:ext uri="{FF2B5EF4-FFF2-40B4-BE49-F238E27FC236}">
                <a16:creationId xmlns:a16="http://schemas.microsoft.com/office/drawing/2014/main" id="{075548C8-BAB2-7349-B410-E1B6182CD195}"/>
              </a:ext>
            </a:extLst>
          </p:cNvPr>
          <p:cNvSpPr>
            <a:spLocks noGrp="1"/>
          </p:cNvSpPr>
          <p:nvPr>
            <p:ph type="sldNum" sz="quarter" idx="12"/>
          </p:nvPr>
        </p:nvSpPr>
        <p:spPr/>
        <p:txBody>
          <a:bodyPr/>
          <a:lstStyle/>
          <a:p>
            <a:fld id="{0BC148C8-1191-874D-AD3A-645EC163815C}" type="slidenum">
              <a:rPr lang="fr-BJ" smtClean="0"/>
              <a:t>12</a:t>
            </a:fld>
            <a:endParaRPr lang="fr-BJ"/>
          </a:p>
        </p:txBody>
      </p:sp>
    </p:spTree>
    <p:extLst>
      <p:ext uri="{BB962C8B-B14F-4D97-AF65-F5344CB8AC3E}">
        <p14:creationId xmlns:p14="http://schemas.microsoft.com/office/powerpoint/2010/main" val="1454403631"/>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6CA2A-250E-A5D8-9578-7CBCFC326DE7}"/>
            </a:ext>
          </a:extLst>
        </p:cNvPr>
        <p:cNvGrpSpPr/>
        <p:nvPr/>
      </p:nvGrpSpPr>
      <p:grpSpPr>
        <a:xfrm>
          <a:off x="0" y="0"/>
          <a:ext cx="0" cy="0"/>
          <a:chOff x="0" y="0"/>
          <a:chExt cx="0" cy="0"/>
        </a:xfrm>
      </p:grpSpPr>
      <p:pic>
        <p:nvPicPr>
          <p:cNvPr id="7" name="Google Shape;61;p1">
            <a:extLst>
              <a:ext uri="{FF2B5EF4-FFF2-40B4-BE49-F238E27FC236}">
                <a16:creationId xmlns:a16="http://schemas.microsoft.com/office/drawing/2014/main" id="{2961C05B-CE3B-6A19-2EE9-A5EA2A3687BB}"/>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a:extLst>
              <a:ext uri="{FF2B5EF4-FFF2-40B4-BE49-F238E27FC236}">
                <a16:creationId xmlns:a16="http://schemas.microsoft.com/office/drawing/2014/main" id="{66DB1F59-9AEA-3026-5F5C-BE75044460B6}"/>
              </a:ext>
            </a:extLst>
          </p:cNvPr>
          <p:cNvSpPr txBox="1">
            <a:spLocks noChangeArrowheads="1"/>
          </p:cNvSpPr>
          <p:nvPr/>
        </p:nvSpPr>
        <p:spPr bwMode="auto">
          <a:xfrm>
            <a:off x="6054401" y="7541338"/>
            <a:ext cx="2084119" cy="2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algn="just" defTabSz="685800" eaLnBrk="0" fontAlgn="base" hangingPunct="0">
              <a:spcBef>
                <a:spcPct val="0"/>
              </a:spcBef>
              <a:spcAft>
                <a:spcPts val="600"/>
              </a:spcAft>
              <a:defRPr sz="1800">
                <a:solidFill>
                  <a:srgbClr val="003366"/>
                </a:solidFill>
                <a:latin typeface="Calibri"/>
              </a:defRPr>
            </a:pPr>
            <a:r>
              <a:rPr lang="fr-BJ" altLang="fr-BJ" sz="1050" b="1" dirty="0">
                <a:latin typeface="Arial Narrow" panose="020B0606020202030204" pitchFamily="34" charset="0"/>
              </a:rPr>
              <a:t>RÉPBLIQUE DU BÉNIN</a:t>
            </a:r>
          </a:p>
          <a:p>
            <a:pPr algn="just" defTabSz="685800" eaLnBrk="0" fontAlgn="base" hangingPunct="0">
              <a:spcBef>
                <a:spcPct val="0"/>
              </a:spcBef>
              <a:spcAft>
                <a:spcPct val="0"/>
              </a:spcAft>
              <a:defRPr sz="1800">
                <a:solidFill>
                  <a:srgbClr val="003366"/>
                </a:solidFill>
                <a:latin typeface="Calibri"/>
              </a:defRPr>
            </a:pPr>
            <a:endParaRPr lang="fr-BJ" altLang="fr-BJ" sz="1425" dirty="0">
              <a:latin typeface="Arial" panose="020B0604020202020204" pitchFamily="34" charset="0"/>
            </a:endParaRPr>
          </a:p>
        </p:txBody>
      </p:sp>
      <p:grpSp>
        <p:nvGrpSpPr>
          <p:cNvPr id="20" name="Groupe 19">
            <a:extLst>
              <a:ext uri="{FF2B5EF4-FFF2-40B4-BE49-F238E27FC236}">
                <a16:creationId xmlns:a16="http://schemas.microsoft.com/office/drawing/2014/main" id="{76F1BCD5-0946-8719-08FB-2093AAEA7D21}"/>
              </a:ext>
            </a:extLst>
          </p:cNvPr>
          <p:cNvGrpSpPr/>
          <p:nvPr/>
        </p:nvGrpSpPr>
        <p:grpSpPr>
          <a:xfrm>
            <a:off x="131591" y="110069"/>
            <a:ext cx="3309433" cy="1405819"/>
            <a:chOff x="-5651114" y="19430"/>
            <a:chExt cx="4728654" cy="2003704"/>
          </a:xfrm>
        </p:grpSpPr>
        <p:sp>
          <p:nvSpPr>
            <p:cNvPr id="21" name="Rectangle 20">
              <a:extLst>
                <a:ext uri="{FF2B5EF4-FFF2-40B4-BE49-F238E27FC236}">
                  <a16:creationId xmlns:a16="http://schemas.microsoft.com/office/drawing/2014/main" id="{04EF3AB8-5C24-BF0C-46C9-4C2CD6E8C6CF}"/>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37ACED65-A6E5-4574-024A-5029CE63F6AE}"/>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282854EA-31F3-12FA-30CC-994706BD019F}"/>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9293CBC8-D0B8-BE06-3616-39B788DC73AF}"/>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8B3CBAD9-D15B-D1BC-01E3-50F1FD56E1FE}"/>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A0631076-B3C3-0A02-8796-5ED53FB62F2B}"/>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B48ACB53-E8B2-DECC-43E9-758710A859EB}"/>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120" name="ZoneTexte 119">
            <a:extLst>
              <a:ext uri="{FF2B5EF4-FFF2-40B4-BE49-F238E27FC236}">
                <a16:creationId xmlns:a16="http://schemas.microsoft.com/office/drawing/2014/main" id="{3B1EE9EE-ADE5-69C6-B097-A3576A782520}"/>
              </a:ext>
            </a:extLst>
          </p:cNvPr>
          <p:cNvSpPr txBox="1"/>
          <p:nvPr/>
        </p:nvSpPr>
        <p:spPr>
          <a:xfrm>
            <a:off x="2522821" y="3185772"/>
            <a:ext cx="6978728" cy="584775"/>
          </a:xfrm>
          <a:prstGeom prst="rect">
            <a:avLst/>
          </a:prstGeom>
          <a:noFill/>
        </p:spPr>
        <p:txBody>
          <a:bodyPr wrap="square" rtlCol="0">
            <a:spAutoFit/>
          </a:bodyPr>
          <a:lstStyle/>
          <a:p>
            <a:r>
              <a:rPr lang="fr-FR" sz="3200" b="1" dirty="0">
                <a:solidFill>
                  <a:srgbClr val="00B050"/>
                </a:solidFill>
                <a:latin typeface="Montserrat" pitchFamily="2" charset="77"/>
              </a:rPr>
              <a:t>SYNTHÈSE DE L’ÉVALUATION</a:t>
            </a:r>
          </a:p>
        </p:txBody>
      </p:sp>
      <p:sp>
        <p:nvSpPr>
          <p:cNvPr id="121" name="Freeform 6">
            <a:extLst>
              <a:ext uri="{FF2B5EF4-FFF2-40B4-BE49-F238E27FC236}">
                <a16:creationId xmlns:a16="http://schemas.microsoft.com/office/drawing/2014/main" id="{8CA9E63D-DD8F-B75A-97AE-A2DD124F0BC5}"/>
              </a:ext>
            </a:extLst>
          </p:cNvPr>
          <p:cNvSpPr>
            <a:spLocks noChangeArrowheads="1"/>
          </p:cNvSpPr>
          <p:nvPr/>
        </p:nvSpPr>
        <p:spPr bwMode="auto">
          <a:xfrm>
            <a:off x="310896" y="2707933"/>
            <a:ext cx="2172597" cy="1533574"/>
          </a:xfrm>
          <a:custGeom>
            <a:avLst/>
            <a:gdLst>
              <a:gd name="T0" fmla="*/ 0 w 2300"/>
              <a:gd name="T1" fmla="*/ 1118 h 1442"/>
              <a:gd name="T2" fmla="*/ 0 w 2300"/>
              <a:gd name="T3" fmla="*/ 326 h 1442"/>
              <a:gd name="T4" fmla="*/ 0 w 2300"/>
              <a:gd name="T5" fmla="*/ 326 h 1442"/>
              <a:gd name="T6" fmla="*/ 71 w 2300"/>
              <a:gd name="T7" fmla="*/ 254 h 1442"/>
              <a:gd name="T8" fmla="*/ 1152 w 2300"/>
              <a:gd name="T9" fmla="*/ 254 h 1442"/>
              <a:gd name="T10" fmla="*/ 1152 w 2300"/>
              <a:gd name="T11" fmla="*/ 254 h 1442"/>
              <a:gd name="T12" fmla="*/ 1223 w 2300"/>
              <a:gd name="T13" fmla="*/ 183 h 1442"/>
              <a:gd name="T14" fmla="*/ 1223 w 2300"/>
              <a:gd name="T15" fmla="*/ 91 h 1442"/>
              <a:gd name="T16" fmla="*/ 1223 w 2300"/>
              <a:gd name="T17" fmla="*/ 91 h 1442"/>
              <a:gd name="T18" fmla="*/ 1334 w 2300"/>
              <a:gd name="T19" fmla="*/ 32 h 1442"/>
              <a:gd name="T20" fmla="*/ 2258 w 2300"/>
              <a:gd name="T21" fmla="*/ 662 h 1442"/>
              <a:gd name="T22" fmla="*/ 2258 w 2300"/>
              <a:gd name="T23" fmla="*/ 662 h 1442"/>
              <a:gd name="T24" fmla="*/ 2258 w 2300"/>
              <a:gd name="T25" fmla="*/ 779 h 1442"/>
              <a:gd name="T26" fmla="*/ 1334 w 2300"/>
              <a:gd name="T27" fmla="*/ 1409 h 1442"/>
              <a:gd name="T28" fmla="*/ 1334 w 2300"/>
              <a:gd name="T29" fmla="*/ 1409 h 1442"/>
              <a:gd name="T30" fmla="*/ 1223 w 2300"/>
              <a:gd name="T31" fmla="*/ 1350 h 1442"/>
              <a:gd name="T32" fmla="*/ 1223 w 2300"/>
              <a:gd name="T33" fmla="*/ 1260 h 1442"/>
              <a:gd name="T34" fmla="*/ 1223 w 2300"/>
              <a:gd name="T35" fmla="*/ 1260 h 1442"/>
              <a:gd name="T36" fmla="*/ 1152 w 2300"/>
              <a:gd name="T37" fmla="*/ 1189 h 1442"/>
              <a:gd name="T38" fmla="*/ 71 w 2300"/>
              <a:gd name="T39" fmla="*/ 1189 h 1442"/>
              <a:gd name="T40" fmla="*/ 71 w 2300"/>
              <a:gd name="T41" fmla="*/ 1189 h 1442"/>
              <a:gd name="T42" fmla="*/ 0 w 2300"/>
              <a:gd name="T43" fmla="*/ 1118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00" h="1442">
                <a:moveTo>
                  <a:pt x="0" y="1118"/>
                </a:moveTo>
                <a:lnTo>
                  <a:pt x="0" y="326"/>
                </a:lnTo>
                <a:lnTo>
                  <a:pt x="0" y="326"/>
                </a:lnTo>
                <a:cubicBezTo>
                  <a:pt x="0" y="286"/>
                  <a:pt x="32" y="254"/>
                  <a:pt x="71" y="254"/>
                </a:cubicBezTo>
                <a:lnTo>
                  <a:pt x="1152" y="254"/>
                </a:lnTo>
                <a:lnTo>
                  <a:pt x="1152" y="254"/>
                </a:lnTo>
                <a:cubicBezTo>
                  <a:pt x="1191" y="254"/>
                  <a:pt x="1223" y="223"/>
                  <a:pt x="1223" y="183"/>
                </a:cubicBezTo>
                <a:lnTo>
                  <a:pt x="1223" y="91"/>
                </a:lnTo>
                <a:lnTo>
                  <a:pt x="1223" y="91"/>
                </a:lnTo>
                <a:cubicBezTo>
                  <a:pt x="1223" y="34"/>
                  <a:pt x="1287" y="0"/>
                  <a:pt x="1334" y="32"/>
                </a:cubicBezTo>
                <a:lnTo>
                  <a:pt x="2258" y="662"/>
                </a:lnTo>
                <a:lnTo>
                  <a:pt x="2258" y="662"/>
                </a:lnTo>
                <a:cubicBezTo>
                  <a:pt x="2299" y="690"/>
                  <a:pt x="2299" y="751"/>
                  <a:pt x="2258" y="779"/>
                </a:cubicBezTo>
                <a:lnTo>
                  <a:pt x="1334" y="1409"/>
                </a:lnTo>
                <a:lnTo>
                  <a:pt x="1334" y="1409"/>
                </a:lnTo>
                <a:cubicBezTo>
                  <a:pt x="1287" y="1441"/>
                  <a:pt x="1223" y="1407"/>
                  <a:pt x="1223" y="1350"/>
                </a:cubicBezTo>
                <a:lnTo>
                  <a:pt x="1223" y="1260"/>
                </a:lnTo>
                <a:lnTo>
                  <a:pt x="1223" y="1260"/>
                </a:lnTo>
                <a:cubicBezTo>
                  <a:pt x="1223" y="1221"/>
                  <a:pt x="1191" y="1189"/>
                  <a:pt x="1152" y="1189"/>
                </a:cubicBezTo>
                <a:lnTo>
                  <a:pt x="71" y="1189"/>
                </a:lnTo>
                <a:lnTo>
                  <a:pt x="71" y="1189"/>
                </a:lnTo>
                <a:cubicBezTo>
                  <a:pt x="32" y="1189"/>
                  <a:pt x="0" y="1158"/>
                  <a:pt x="0" y="1118"/>
                </a:cubicBezTo>
              </a:path>
            </a:pathLst>
          </a:custGeom>
          <a:solidFill>
            <a:srgbClr val="00B050"/>
          </a:solidFill>
          <a:ln>
            <a:noFill/>
          </a:ln>
          <a:effectLst/>
        </p:spPr>
        <p:txBody>
          <a:bodyPr wrap="none" anchor="ctr"/>
          <a:lstStyle/>
          <a:p>
            <a:endParaRPr lang="en-US" sz="6532">
              <a:solidFill>
                <a:srgbClr val="0070C0"/>
              </a:solidFill>
            </a:endParaRPr>
          </a:p>
        </p:txBody>
      </p:sp>
      <p:sp>
        <p:nvSpPr>
          <p:cNvPr id="3" name="Espace réservé du numéro de diapositive 2">
            <a:extLst>
              <a:ext uri="{FF2B5EF4-FFF2-40B4-BE49-F238E27FC236}">
                <a16:creationId xmlns:a16="http://schemas.microsoft.com/office/drawing/2014/main" id="{F0BDFD02-0E93-8F84-1695-AAA9056A4914}"/>
              </a:ext>
            </a:extLst>
          </p:cNvPr>
          <p:cNvSpPr>
            <a:spLocks noGrp="1"/>
          </p:cNvSpPr>
          <p:nvPr>
            <p:ph type="sldNum" sz="quarter" idx="12"/>
          </p:nvPr>
        </p:nvSpPr>
        <p:spPr/>
        <p:txBody>
          <a:bodyPr/>
          <a:lstStyle/>
          <a:p>
            <a:fld id="{0BC148C8-1191-874D-AD3A-645EC163815C}" type="slidenum">
              <a:rPr lang="fr-BJ" smtClean="0"/>
              <a:t>13</a:t>
            </a:fld>
            <a:endParaRPr lang="fr-BJ"/>
          </a:p>
        </p:txBody>
      </p:sp>
    </p:spTree>
    <p:extLst>
      <p:ext uri="{BB962C8B-B14F-4D97-AF65-F5344CB8AC3E}">
        <p14:creationId xmlns:p14="http://schemas.microsoft.com/office/powerpoint/2010/main" val="2886489826"/>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1;p1">
            <a:extLst>
              <a:ext uri="{FF2B5EF4-FFF2-40B4-BE49-F238E27FC236}">
                <a16:creationId xmlns:a16="http://schemas.microsoft.com/office/drawing/2014/main" id="{2504F4F2-6AAA-F64C-0276-793AECA73CB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a:extLst>
              <a:ext uri="{FF2B5EF4-FFF2-40B4-BE49-F238E27FC236}">
                <a16:creationId xmlns:a16="http://schemas.microsoft.com/office/drawing/2014/main" id="{A87A31C2-DD23-4107-99AC-AC9BDAF2569E}"/>
              </a:ext>
            </a:extLst>
          </p:cNvPr>
          <p:cNvSpPr>
            <a:spLocks noGrp="1"/>
          </p:cNvSpPr>
          <p:nvPr>
            <p:ph type="subTitle" idx="4294967295"/>
          </p:nvPr>
        </p:nvSpPr>
        <p:spPr>
          <a:xfrm>
            <a:off x="399118" y="1506840"/>
            <a:ext cx="8373094" cy="683338"/>
          </a:xfrm>
        </p:spPr>
        <p:txBody>
          <a:bodyPr>
            <a:normAutofit/>
          </a:bodyPr>
          <a:lstStyle/>
          <a:p>
            <a:pPr marL="0" indent="0" algn="just">
              <a:lnSpc>
                <a:spcPct val="100000"/>
              </a:lnSpc>
              <a:buNone/>
              <a:defRPr sz="1800">
                <a:solidFill>
                  <a:srgbClr val="003366"/>
                </a:solidFill>
                <a:latin typeface="Calibri"/>
              </a:defRPr>
            </a:pPr>
            <a:r>
              <a:rPr lang="fr-FR" sz="1600" b="1" dirty="0">
                <a:solidFill>
                  <a:srgbClr val="002060"/>
                </a:solidFill>
                <a:latin typeface="Montserrat" pitchFamily="2" charset="77"/>
                <a:ea typeface="Arial"/>
                <a:cs typeface="Arial"/>
                <a:sym typeface="Arial"/>
              </a:rPr>
              <a:t>Synthèse et attribution des subventions probables de chaque fédération et club sportif au titre de l’année 2025</a:t>
            </a:r>
          </a:p>
          <a:p>
            <a:pPr marL="0" indent="0" algn="just">
              <a:lnSpc>
                <a:spcPct val="160000"/>
              </a:lnSpc>
              <a:buNone/>
              <a:defRPr sz="1800">
                <a:solidFill>
                  <a:srgbClr val="003366"/>
                </a:solidFill>
                <a:latin typeface="Calibri"/>
              </a:defRPr>
            </a:pPr>
            <a:endParaRPr lang="fr-BJ" sz="3200" b="1"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
        <p:nvSpPr>
          <p:cNvPr id="16" name="Text Box 9">
            <a:extLst>
              <a:ext uri="{FF2B5EF4-FFF2-40B4-BE49-F238E27FC236}">
                <a16:creationId xmlns:a16="http://schemas.microsoft.com/office/drawing/2014/main" id="{D6D7E814-CF9E-45F5-BD27-0464A65DE31A}"/>
              </a:ext>
            </a:extLst>
          </p:cNvPr>
          <p:cNvSpPr txBox="1">
            <a:spLocks noChangeArrowheads="1"/>
          </p:cNvSpPr>
          <p:nvPr/>
        </p:nvSpPr>
        <p:spPr bwMode="auto">
          <a:xfrm>
            <a:off x="6054401" y="7541338"/>
            <a:ext cx="2084119" cy="2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algn="just" defTabSz="685800" eaLnBrk="0" fontAlgn="base" hangingPunct="0">
              <a:spcBef>
                <a:spcPct val="0"/>
              </a:spcBef>
              <a:spcAft>
                <a:spcPts val="600"/>
              </a:spcAft>
              <a:defRPr sz="1800">
                <a:solidFill>
                  <a:srgbClr val="003366"/>
                </a:solidFill>
                <a:latin typeface="Calibri"/>
              </a:defRPr>
            </a:pPr>
            <a:r>
              <a:rPr lang="fr-BJ" altLang="fr-BJ" sz="1050" b="1" dirty="0">
                <a:latin typeface="Arial Narrow" panose="020B0606020202030204" pitchFamily="34" charset="0"/>
              </a:rPr>
              <a:t>RÉPBLIQUE DU BÉNIN</a:t>
            </a:r>
          </a:p>
          <a:p>
            <a:pPr algn="just" defTabSz="685800" eaLnBrk="0" fontAlgn="base" hangingPunct="0">
              <a:spcBef>
                <a:spcPct val="0"/>
              </a:spcBef>
              <a:spcAft>
                <a:spcPct val="0"/>
              </a:spcAft>
              <a:defRPr sz="1800">
                <a:solidFill>
                  <a:srgbClr val="003366"/>
                </a:solidFill>
                <a:latin typeface="Calibri"/>
              </a:defRPr>
            </a:pPr>
            <a:endParaRPr lang="fr-BJ" altLang="fr-BJ" sz="1425" dirty="0">
              <a:latin typeface="Arial" panose="020B0604020202020204" pitchFamily="34" charset="0"/>
            </a:endParaRPr>
          </a:p>
        </p:txBody>
      </p:sp>
      <p:grpSp>
        <p:nvGrpSpPr>
          <p:cNvPr id="20" name="Groupe 19">
            <a:extLst>
              <a:ext uri="{FF2B5EF4-FFF2-40B4-BE49-F238E27FC236}">
                <a16:creationId xmlns:a16="http://schemas.microsoft.com/office/drawing/2014/main" id="{D1B1685D-8397-024B-2354-C7885E83C101}"/>
              </a:ext>
            </a:extLst>
          </p:cNvPr>
          <p:cNvGrpSpPr/>
          <p:nvPr/>
        </p:nvGrpSpPr>
        <p:grpSpPr>
          <a:xfrm>
            <a:off x="131591" y="110069"/>
            <a:ext cx="3309433" cy="1405819"/>
            <a:chOff x="-5651114" y="19430"/>
            <a:chExt cx="4728654" cy="2003704"/>
          </a:xfrm>
        </p:grpSpPr>
        <p:sp>
          <p:nvSpPr>
            <p:cNvPr id="21" name="Rectangle 20">
              <a:extLst>
                <a:ext uri="{FF2B5EF4-FFF2-40B4-BE49-F238E27FC236}">
                  <a16:creationId xmlns:a16="http://schemas.microsoft.com/office/drawing/2014/main" id="{87A22A9C-AA1B-1D15-29CE-EC5BAC402F70}"/>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22" name="Google Shape;62;p1">
              <a:extLst>
                <a:ext uri="{FF2B5EF4-FFF2-40B4-BE49-F238E27FC236}">
                  <a16:creationId xmlns:a16="http://schemas.microsoft.com/office/drawing/2014/main" id="{D2138C5E-73A0-980A-26A6-C2FF574FD2E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0D663477-9B39-B9A4-F3AB-657BC520E8D4}"/>
              </a:ext>
            </a:extLst>
          </p:cNvPr>
          <p:cNvSpPr/>
          <p:nvPr/>
        </p:nvSpPr>
        <p:spPr>
          <a:xfrm>
            <a:off x="-3282685" y="-2280073"/>
            <a:ext cx="565292" cy="565292"/>
          </a:xfrm>
          <a:prstGeom prst="rect">
            <a:avLst/>
          </a:prstGeom>
          <a:solidFill>
            <a:srgbClr val="006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4" name="Rectangle 23">
            <a:extLst>
              <a:ext uri="{FF2B5EF4-FFF2-40B4-BE49-F238E27FC236}">
                <a16:creationId xmlns:a16="http://schemas.microsoft.com/office/drawing/2014/main" id="{82238391-6140-29A0-6A76-454D101C65EF}"/>
              </a:ext>
            </a:extLst>
          </p:cNvPr>
          <p:cNvSpPr/>
          <p:nvPr/>
        </p:nvSpPr>
        <p:spPr>
          <a:xfrm>
            <a:off x="-3282440" y="-1399414"/>
            <a:ext cx="565292" cy="565292"/>
          </a:xfrm>
          <a:prstGeom prst="rect">
            <a:avLst/>
          </a:prstGeom>
          <a:solidFill>
            <a:srgbClr val="E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5" name="Rectangle 24">
            <a:extLst>
              <a:ext uri="{FF2B5EF4-FFF2-40B4-BE49-F238E27FC236}">
                <a16:creationId xmlns:a16="http://schemas.microsoft.com/office/drawing/2014/main" id="{10554EE3-7DC0-0B2E-ABB6-E7F62B9F5DC3}"/>
              </a:ext>
            </a:extLst>
          </p:cNvPr>
          <p:cNvSpPr/>
          <p:nvPr/>
        </p:nvSpPr>
        <p:spPr>
          <a:xfrm>
            <a:off x="-3282196" y="-470180"/>
            <a:ext cx="565292" cy="565292"/>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6" name="Rectangle 25">
            <a:extLst>
              <a:ext uri="{FF2B5EF4-FFF2-40B4-BE49-F238E27FC236}">
                <a16:creationId xmlns:a16="http://schemas.microsoft.com/office/drawing/2014/main" id="{DF1DFE17-567E-25C3-1F3A-191D842F4C92}"/>
              </a:ext>
            </a:extLst>
          </p:cNvPr>
          <p:cNvSpPr/>
          <p:nvPr/>
        </p:nvSpPr>
        <p:spPr>
          <a:xfrm>
            <a:off x="-3324455" y="416551"/>
            <a:ext cx="565292" cy="565292"/>
          </a:xfrm>
          <a:prstGeom prst="rect">
            <a:avLst/>
          </a:prstGeom>
          <a:solidFill>
            <a:srgbClr val="397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sp>
        <p:nvSpPr>
          <p:cNvPr id="27" name="Rectangle 26">
            <a:extLst>
              <a:ext uri="{FF2B5EF4-FFF2-40B4-BE49-F238E27FC236}">
                <a16:creationId xmlns:a16="http://schemas.microsoft.com/office/drawing/2014/main" id="{D804903C-48D5-7DC1-6AFE-408164EDC606}"/>
              </a:ext>
            </a:extLst>
          </p:cNvPr>
          <p:cNvSpPr/>
          <p:nvPr/>
        </p:nvSpPr>
        <p:spPr>
          <a:xfrm>
            <a:off x="-3324211" y="1334508"/>
            <a:ext cx="565292" cy="565292"/>
          </a:xfrm>
          <a:prstGeom prst="rect">
            <a:avLst/>
          </a:prstGeom>
          <a:solidFill>
            <a:srgbClr val="7B9F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sz="1800">
                <a:solidFill>
                  <a:srgbClr val="003366"/>
                </a:solidFill>
                <a:latin typeface="Calibri"/>
              </a:defRPr>
            </a:pPr>
            <a:endParaRPr lang="fr-FR"/>
          </a:p>
        </p:txBody>
      </p:sp>
      <p:graphicFrame>
        <p:nvGraphicFramePr>
          <p:cNvPr id="4" name="Tableau 3"/>
          <p:cNvGraphicFramePr>
            <a:graphicFrameLocks noGrp="1"/>
          </p:cNvGraphicFramePr>
          <p:nvPr>
            <p:extLst>
              <p:ext uri="{D42A27DB-BD31-4B8C-83A1-F6EECF244321}">
                <p14:modId xmlns:p14="http://schemas.microsoft.com/office/powerpoint/2010/main" val="3383844418"/>
              </p:ext>
            </p:extLst>
          </p:nvPr>
        </p:nvGraphicFramePr>
        <p:xfrm>
          <a:off x="462432" y="2557397"/>
          <a:ext cx="4211277" cy="2614671"/>
        </p:xfrm>
        <a:graphic>
          <a:graphicData uri="http://schemas.openxmlformats.org/drawingml/2006/table">
            <a:tbl>
              <a:tblPr>
                <a:tableStyleId>{5C22544A-7EE6-4342-B048-85BDC9FD1C3A}</a:tableStyleId>
              </a:tblPr>
              <a:tblGrid>
                <a:gridCol w="1403759">
                  <a:extLst>
                    <a:ext uri="{9D8B030D-6E8A-4147-A177-3AD203B41FA5}">
                      <a16:colId xmlns:a16="http://schemas.microsoft.com/office/drawing/2014/main" val="982882037"/>
                    </a:ext>
                  </a:extLst>
                </a:gridCol>
                <a:gridCol w="1813606">
                  <a:extLst>
                    <a:ext uri="{9D8B030D-6E8A-4147-A177-3AD203B41FA5}">
                      <a16:colId xmlns:a16="http://schemas.microsoft.com/office/drawing/2014/main" val="3588529505"/>
                    </a:ext>
                  </a:extLst>
                </a:gridCol>
                <a:gridCol w="993912">
                  <a:extLst>
                    <a:ext uri="{9D8B030D-6E8A-4147-A177-3AD203B41FA5}">
                      <a16:colId xmlns:a16="http://schemas.microsoft.com/office/drawing/2014/main" val="1766525636"/>
                    </a:ext>
                  </a:extLst>
                </a:gridCol>
              </a:tblGrid>
              <a:tr h="866006">
                <a:tc>
                  <a:txBody>
                    <a:bodyPr/>
                    <a:lstStyle/>
                    <a:p>
                      <a:pPr algn="ctr" fontAlgn="ctr"/>
                      <a:r>
                        <a:rPr lang="fr-FR" sz="1500" kern="1200" dirty="0">
                          <a:solidFill>
                            <a:srgbClr val="000000"/>
                          </a:solidFill>
                          <a:latin typeface="Bookman Old Style" panose="02050604050505020204" pitchFamily="18" charset="0"/>
                          <a:ea typeface="Arial"/>
                          <a:cs typeface="Arial"/>
                        </a:rPr>
                        <a:t>Nombre de Fédérations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Pourcentage des fédérations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Taux appliqué</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3674868"/>
                  </a:ext>
                </a:extLst>
              </a:tr>
              <a:tr h="349733">
                <a:tc>
                  <a:txBody>
                    <a:bodyPr/>
                    <a:lstStyle/>
                    <a:p>
                      <a:pPr algn="ctr" fontAlgn="ctr"/>
                      <a:r>
                        <a:rPr lang="fr-FR" sz="1500" kern="1200" dirty="0">
                          <a:solidFill>
                            <a:srgbClr val="000000"/>
                          </a:solidFill>
                          <a:latin typeface="Bookman Old Style" panose="02050604050505020204" pitchFamily="18" charset="0"/>
                          <a:ea typeface="Arial"/>
                          <a:cs typeface="Arial"/>
                        </a:rPr>
                        <a:t>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631833778"/>
                  </a:ext>
                </a:extLst>
              </a:tr>
              <a:tr h="349733">
                <a:tc>
                  <a:txBody>
                    <a:bodyPr/>
                    <a:lstStyle/>
                    <a:p>
                      <a:pPr algn="ctr" fontAlgn="ctr"/>
                      <a:r>
                        <a:rPr lang="fr-FR" sz="1500" kern="1200">
                          <a:solidFill>
                            <a:srgbClr val="000000"/>
                          </a:solidFill>
                          <a:latin typeface="Bookman Old Style" panose="02050604050505020204" pitchFamily="18" charset="0"/>
                          <a:ea typeface="Arial"/>
                          <a:cs typeface="Arial"/>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3683684"/>
                  </a:ext>
                </a:extLst>
              </a:tr>
              <a:tr h="349733">
                <a:tc>
                  <a:txBody>
                    <a:bodyPr/>
                    <a:lstStyle/>
                    <a:p>
                      <a:pPr algn="ctr" fontAlgn="ctr"/>
                      <a:r>
                        <a:rPr lang="fr-FR" sz="1500" kern="1200" dirty="0">
                          <a:solidFill>
                            <a:srgbClr val="000000"/>
                          </a:solidFill>
                          <a:latin typeface="Bookman Old Style" panose="02050604050505020204" pitchFamily="18" charset="0"/>
                          <a:ea typeface="Arial"/>
                          <a:cs typeface="Arial"/>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264530469"/>
                  </a:ext>
                </a:extLst>
              </a:tr>
              <a:tr h="349733">
                <a:tc>
                  <a:txBody>
                    <a:bodyPr/>
                    <a:lstStyle/>
                    <a:p>
                      <a:pPr algn="ctr" fontAlgn="ctr"/>
                      <a:r>
                        <a:rPr lang="fr-FR" sz="1500" kern="1200">
                          <a:solidFill>
                            <a:srgbClr val="000000"/>
                          </a:solidFill>
                          <a:latin typeface="Bookman Old Style" panose="02050604050505020204" pitchFamily="18" charset="0"/>
                          <a:ea typeface="Arial"/>
                          <a:cs typeface="Arial"/>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a:solidFill>
                            <a:srgbClr val="000000"/>
                          </a:solidFill>
                          <a:latin typeface="Bookman Old Style" panose="02050604050505020204" pitchFamily="18" charset="0"/>
                          <a:ea typeface="Arial"/>
                          <a:cs typeface="Arial"/>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4093960"/>
                  </a:ext>
                </a:extLst>
              </a:tr>
              <a:tr h="349733">
                <a:tc>
                  <a:txBody>
                    <a:bodyPr/>
                    <a:lstStyle/>
                    <a:p>
                      <a:pPr algn="ctr" fontAlgn="ctr"/>
                      <a:r>
                        <a:rPr lang="fr-FR" sz="1500" kern="1200" dirty="0">
                          <a:solidFill>
                            <a:srgbClr val="000000"/>
                          </a:solidFill>
                          <a:latin typeface="Bookman Old Style" panose="02050604050505020204" pitchFamily="18" charset="0"/>
                          <a:ea typeface="Arial"/>
                          <a:cs typeface="Arial"/>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a:solidFill>
                            <a:srgbClr val="000000"/>
                          </a:solidFill>
                          <a:latin typeface="Bookman Old Style" panose="02050604050505020204" pitchFamily="18" charset="0"/>
                          <a:ea typeface="Arial"/>
                          <a:cs typeface="Arial"/>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500" kern="1200" dirty="0">
                          <a:solidFill>
                            <a:srgbClr val="000000"/>
                          </a:solidFill>
                          <a:latin typeface="Bookman Old Style" panose="02050604050505020204" pitchFamily="18" charset="0"/>
                          <a:ea typeface="Arial"/>
                          <a:cs typeface="Arial"/>
                        </a:rPr>
                        <a:t>Total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1763659"/>
                  </a:ext>
                </a:extLst>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2147709742"/>
              </p:ext>
            </p:extLst>
          </p:nvPr>
        </p:nvGraphicFramePr>
        <p:xfrm>
          <a:off x="5018268" y="2557397"/>
          <a:ext cx="3659742" cy="2614673"/>
        </p:xfrm>
        <a:graphic>
          <a:graphicData uri="http://schemas.openxmlformats.org/drawingml/2006/table">
            <a:tbl>
              <a:tblPr>
                <a:tableStyleId>{5C22544A-7EE6-4342-B048-85BDC9FD1C3A}</a:tableStyleId>
              </a:tblPr>
              <a:tblGrid>
                <a:gridCol w="1219914">
                  <a:extLst>
                    <a:ext uri="{9D8B030D-6E8A-4147-A177-3AD203B41FA5}">
                      <a16:colId xmlns:a16="http://schemas.microsoft.com/office/drawing/2014/main" val="2892663252"/>
                    </a:ext>
                  </a:extLst>
                </a:gridCol>
                <a:gridCol w="1219914">
                  <a:extLst>
                    <a:ext uri="{9D8B030D-6E8A-4147-A177-3AD203B41FA5}">
                      <a16:colId xmlns:a16="http://schemas.microsoft.com/office/drawing/2014/main" val="2298937435"/>
                    </a:ext>
                  </a:extLst>
                </a:gridCol>
                <a:gridCol w="1219914">
                  <a:extLst>
                    <a:ext uri="{9D8B030D-6E8A-4147-A177-3AD203B41FA5}">
                      <a16:colId xmlns:a16="http://schemas.microsoft.com/office/drawing/2014/main" val="2727597836"/>
                    </a:ext>
                  </a:extLst>
                </a:gridCol>
              </a:tblGrid>
              <a:tr h="860525">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Nombre de clubs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Pourcentage des clubs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fr-FR" sz="1500" kern="1200">
                          <a:solidFill>
                            <a:srgbClr val="000000"/>
                          </a:solidFill>
                          <a:latin typeface="Bookman Old Style" panose="02050604050505020204" pitchFamily="18" charset="0"/>
                          <a:ea typeface="Arial"/>
                          <a:cs typeface="Arial"/>
                        </a:rPr>
                        <a:t>Taux appliqué</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9418047"/>
                  </a:ext>
                </a:extLst>
              </a:tr>
              <a:tr h="347520">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4076812299"/>
                  </a:ext>
                </a:extLst>
              </a:tr>
              <a:tr h="347520">
                <a:tc>
                  <a:txBody>
                    <a:bodyPr/>
                    <a:lstStyle/>
                    <a:p>
                      <a:pPr marL="0" algn="ctr" defTabSz="914400" rtl="0" eaLnBrk="1" fontAlgn="ctr" latinLnBrk="0" hangingPunct="1"/>
                      <a:r>
                        <a:rPr lang="fr-FR" sz="1500" kern="1200">
                          <a:solidFill>
                            <a:srgbClr val="000000"/>
                          </a:solidFill>
                          <a:latin typeface="Bookman Old Style" panose="02050604050505020204" pitchFamily="18" charset="0"/>
                          <a:ea typeface="Arial"/>
                          <a:cs typeface="Arial"/>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fr-FR" sz="1500" kern="1200">
                          <a:solidFill>
                            <a:srgbClr val="000000"/>
                          </a:solidFill>
                          <a:latin typeface="Bookman Old Style" panose="02050604050505020204" pitchFamily="18" charset="0"/>
                          <a:ea typeface="Arial"/>
                          <a:cs typeface="Arial"/>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2932421"/>
                  </a:ext>
                </a:extLst>
              </a:tr>
              <a:tr h="347520">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38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502311819"/>
                  </a:ext>
                </a:extLst>
              </a:tr>
              <a:tr h="347520">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610823058"/>
                  </a:ext>
                </a:extLst>
              </a:tr>
              <a:tr h="364068">
                <a:tc>
                  <a:txBody>
                    <a:bodyPr/>
                    <a:lstStyle/>
                    <a:p>
                      <a:pPr marL="0" algn="ctr" defTabSz="914400" rtl="0" eaLnBrk="1" fontAlgn="ctr" latinLnBrk="0" hangingPunct="1"/>
                      <a:r>
                        <a:rPr lang="fr-FR" sz="1500" kern="1200">
                          <a:solidFill>
                            <a:srgbClr val="000000"/>
                          </a:solidFill>
                          <a:latin typeface="Bookman Old Style" panose="02050604050505020204" pitchFamily="18" charset="0"/>
                          <a:ea typeface="Arial"/>
                          <a:cs typeface="Arial"/>
                        </a:rPr>
                        <a:t>114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fr-FR" sz="1500" kern="1200">
                          <a:solidFill>
                            <a:srgbClr val="000000"/>
                          </a:solidFill>
                          <a:latin typeface="Bookman Old Style" panose="02050604050505020204" pitchFamily="18" charset="0"/>
                          <a:ea typeface="Arial"/>
                          <a:cs typeface="Arial"/>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fr-FR" sz="1500" kern="1200" dirty="0">
                          <a:solidFill>
                            <a:srgbClr val="000000"/>
                          </a:solidFill>
                          <a:latin typeface="Bookman Old Style" panose="02050604050505020204" pitchFamily="18" charset="0"/>
                          <a:ea typeface="Arial"/>
                          <a:cs typeface="Arial"/>
                        </a:rPr>
                        <a:t>Total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8464497"/>
                  </a:ext>
                </a:extLst>
              </a:tr>
            </a:tbl>
          </a:graphicData>
        </a:graphic>
      </p:graphicFrame>
      <p:sp>
        <p:nvSpPr>
          <p:cNvPr id="6" name="Espace réservé du numéro de diapositive 5">
            <a:extLst>
              <a:ext uri="{FF2B5EF4-FFF2-40B4-BE49-F238E27FC236}">
                <a16:creationId xmlns:a16="http://schemas.microsoft.com/office/drawing/2014/main" id="{3485AFF4-1409-7CE1-3CD8-91B1CBC579F2}"/>
              </a:ext>
            </a:extLst>
          </p:cNvPr>
          <p:cNvSpPr>
            <a:spLocks noGrp="1"/>
          </p:cNvSpPr>
          <p:nvPr>
            <p:ph type="sldNum" sz="quarter" idx="12"/>
          </p:nvPr>
        </p:nvSpPr>
        <p:spPr/>
        <p:txBody>
          <a:bodyPr/>
          <a:lstStyle/>
          <a:p>
            <a:fld id="{0BC148C8-1191-874D-AD3A-645EC163815C}" type="slidenum">
              <a:rPr lang="fr-BJ" smtClean="0"/>
              <a:t>14</a:t>
            </a:fld>
            <a:endParaRPr lang="fr-BJ"/>
          </a:p>
        </p:txBody>
      </p:sp>
    </p:spTree>
    <p:extLst>
      <p:ext uri="{BB962C8B-B14F-4D97-AF65-F5344CB8AC3E}">
        <p14:creationId xmlns:p14="http://schemas.microsoft.com/office/powerpoint/2010/main" val="2460670156"/>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2EA24B-F092-FE41-A4E7-D69543EEE051}"/>
              </a:ext>
            </a:extLst>
          </p:cNvPr>
          <p:cNvSpPr txBox="1"/>
          <p:nvPr/>
        </p:nvSpPr>
        <p:spPr>
          <a:xfrm>
            <a:off x="2984655" y="1207030"/>
            <a:ext cx="2702984" cy="438710"/>
          </a:xfrm>
          <a:prstGeom prst="rect">
            <a:avLst/>
          </a:prstGeom>
          <a:noFill/>
        </p:spPr>
        <p:txBody>
          <a:bodyPr wrap="none" rtlCol="0">
            <a:spAutoFit/>
          </a:bodyPr>
          <a:lstStyle/>
          <a:p>
            <a:pPr algn="ctr" defTabSz="685846"/>
            <a:r>
              <a:rPr lang="en-US" sz="2251" b="1" dirty="0">
                <a:solidFill>
                  <a:srgbClr val="002060"/>
                </a:solidFill>
                <a:latin typeface="Montserrat" pitchFamily="2" charset="77"/>
                <a:cs typeface="Poppins" pitchFamily="2" charset="77"/>
              </a:rPr>
              <a:t>COMMENTAIRES</a:t>
            </a:r>
          </a:p>
        </p:txBody>
      </p:sp>
      <p:sp>
        <p:nvSpPr>
          <p:cNvPr id="4" name="Freeform 72">
            <a:extLst>
              <a:ext uri="{FF2B5EF4-FFF2-40B4-BE49-F238E27FC236}">
                <a16:creationId xmlns:a16="http://schemas.microsoft.com/office/drawing/2014/main" id="{D07A4270-28C1-0049-BEEA-8A25A75B294E}"/>
              </a:ext>
            </a:extLst>
          </p:cNvPr>
          <p:cNvSpPr>
            <a:spLocks noChangeArrowheads="1"/>
          </p:cNvSpPr>
          <p:nvPr/>
        </p:nvSpPr>
        <p:spPr bwMode="auto">
          <a:xfrm>
            <a:off x="638869" y="2198407"/>
            <a:ext cx="3868351" cy="2063568"/>
          </a:xfrm>
          <a:custGeom>
            <a:avLst/>
            <a:gdLst>
              <a:gd name="T0" fmla="*/ 7607 w 7645"/>
              <a:gd name="T1" fmla="*/ 977 h 4080"/>
              <a:gd name="T2" fmla="*/ 7607 w 7645"/>
              <a:gd name="T3" fmla="*/ 977 h 4080"/>
              <a:gd name="T4" fmla="*/ 6878 w 7645"/>
              <a:gd name="T5" fmla="*/ 269 h 4080"/>
              <a:gd name="T6" fmla="*/ 6878 w 7645"/>
              <a:gd name="T7" fmla="*/ 269 h 4080"/>
              <a:gd name="T8" fmla="*/ 5865 w 7645"/>
              <a:gd name="T9" fmla="*/ 0 h 4080"/>
              <a:gd name="T10" fmla="*/ 5865 w 7645"/>
              <a:gd name="T11" fmla="*/ 0 h 4080"/>
              <a:gd name="T12" fmla="*/ 3825 w 7645"/>
              <a:gd name="T13" fmla="*/ 2039 h 4080"/>
              <a:gd name="T14" fmla="*/ 3825 w 7645"/>
              <a:gd name="T15" fmla="*/ 2039 h 4080"/>
              <a:gd name="T16" fmla="*/ 2040 w 7645"/>
              <a:gd name="T17" fmla="*/ 3825 h 4080"/>
              <a:gd name="T18" fmla="*/ 2040 w 7645"/>
              <a:gd name="T19" fmla="*/ 3825 h 4080"/>
              <a:gd name="T20" fmla="*/ 255 w 7645"/>
              <a:gd name="T21" fmla="*/ 2039 h 4080"/>
              <a:gd name="T22" fmla="*/ 255 w 7645"/>
              <a:gd name="T23" fmla="*/ 2039 h 4080"/>
              <a:gd name="T24" fmla="*/ 2040 w 7645"/>
              <a:gd name="T25" fmla="*/ 255 h 4080"/>
              <a:gd name="T26" fmla="*/ 2040 w 7645"/>
              <a:gd name="T27" fmla="*/ 255 h 4080"/>
              <a:gd name="T28" fmla="*/ 2927 w 7645"/>
              <a:gd name="T29" fmla="*/ 490 h 4080"/>
              <a:gd name="T30" fmla="*/ 2927 w 7645"/>
              <a:gd name="T31" fmla="*/ 490 h 4080"/>
              <a:gd name="T32" fmla="*/ 3564 w 7645"/>
              <a:gd name="T33" fmla="*/ 1109 h 4080"/>
              <a:gd name="T34" fmla="*/ 3564 w 7645"/>
              <a:gd name="T35" fmla="*/ 1109 h 4080"/>
              <a:gd name="T36" fmla="*/ 3739 w 7645"/>
              <a:gd name="T37" fmla="*/ 1152 h 4080"/>
              <a:gd name="T38" fmla="*/ 3739 w 7645"/>
              <a:gd name="T39" fmla="*/ 1152 h 4080"/>
              <a:gd name="T40" fmla="*/ 3782 w 7645"/>
              <a:gd name="T41" fmla="*/ 977 h 4080"/>
              <a:gd name="T42" fmla="*/ 3782 w 7645"/>
              <a:gd name="T43" fmla="*/ 977 h 4080"/>
              <a:gd name="T44" fmla="*/ 3053 w 7645"/>
              <a:gd name="T45" fmla="*/ 269 h 4080"/>
              <a:gd name="T46" fmla="*/ 3053 w 7645"/>
              <a:gd name="T47" fmla="*/ 269 h 4080"/>
              <a:gd name="T48" fmla="*/ 2040 w 7645"/>
              <a:gd name="T49" fmla="*/ 0 h 4080"/>
              <a:gd name="T50" fmla="*/ 2040 w 7645"/>
              <a:gd name="T51" fmla="*/ 0 h 4080"/>
              <a:gd name="T52" fmla="*/ 0 w 7645"/>
              <a:gd name="T53" fmla="*/ 2039 h 4080"/>
              <a:gd name="T54" fmla="*/ 0 w 7645"/>
              <a:gd name="T55" fmla="*/ 2039 h 4080"/>
              <a:gd name="T56" fmla="*/ 2040 w 7645"/>
              <a:gd name="T57" fmla="*/ 4079 h 4080"/>
              <a:gd name="T58" fmla="*/ 2040 w 7645"/>
              <a:gd name="T59" fmla="*/ 4079 h 4080"/>
              <a:gd name="T60" fmla="*/ 4080 w 7645"/>
              <a:gd name="T61" fmla="*/ 2039 h 4080"/>
              <a:gd name="T62" fmla="*/ 4080 w 7645"/>
              <a:gd name="T63" fmla="*/ 2039 h 4080"/>
              <a:gd name="T64" fmla="*/ 5865 w 7645"/>
              <a:gd name="T65" fmla="*/ 255 h 4080"/>
              <a:gd name="T66" fmla="*/ 5865 w 7645"/>
              <a:gd name="T67" fmla="*/ 255 h 4080"/>
              <a:gd name="T68" fmla="*/ 6751 w 7645"/>
              <a:gd name="T69" fmla="*/ 490 h 4080"/>
              <a:gd name="T70" fmla="*/ 6751 w 7645"/>
              <a:gd name="T71" fmla="*/ 490 h 4080"/>
              <a:gd name="T72" fmla="*/ 7389 w 7645"/>
              <a:gd name="T73" fmla="*/ 1109 h 4080"/>
              <a:gd name="T74" fmla="*/ 7389 w 7645"/>
              <a:gd name="T75" fmla="*/ 1109 h 4080"/>
              <a:gd name="T76" fmla="*/ 7565 w 7645"/>
              <a:gd name="T77" fmla="*/ 1152 h 4080"/>
              <a:gd name="T78" fmla="*/ 7565 w 7645"/>
              <a:gd name="T79" fmla="*/ 1152 h 4080"/>
              <a:gd name="T80" fmla="*/ 7607 w 7645"/>
              <a:gd name="T81" fmla="*/ 977 h 4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45" h="4080">
                <a:moveTo>
                  <a:pt x="7607" y="977"/>
                </a:moveTo>
                <a:lnTo>
                  <a:pt x="7607" y="977"/>
                </a:lnTo>
                <a:cubicBezTo>
                  <a:pt x="7428" y="685"/>
                  <a:pt x="7176" y="440"/>
                  <a:pt x="6878" y="269"/>
                </a:cubicBezTo>
                <a:lnTo>
                  <a:pt x="6878" y="269"/>
                </a:lnTo>
                <a:cubicBezTo>
                  <a:pt x="6572" y="93"/>
                  <a:pt x="6221" y="0"/>
                  <a:pt x="5865" y="0"/>
                </a:cubicBezTo>
                <a:lnTo>
                  <a:pt x="5865" y="0"/>
                </a:lnTo>
                <a:cubicBezTo>
                  <a:pt x="4741" y="0"/>
                  <a:pt x="3825" y="915"/>
                  <a:pt x="3825" y="2039"/>
                </a:cubicBezTo>
                <a:lnTo>
                  <a:pt x="3825" y="2039"/>
                </a:lnTo>
                <a:cubicBezTo>
                  <a:pt x="3825" y="3024"/>
                  <a:pt x="3025" y="3825"/>
                  <a:pt x="2040" y="3825"/>
                </a:cubicBezTo>
                <a:lnTo>
                  <a:pt x="2040" y="3825"/>
                </a:lnTo>
                <a:cubicBezTo>
                  <a:pt x="1056" y="3825"/>
                  <a:pt x="255" y="3024"/>
                  <a:pt x="255" y="2039"/>
                </a:cubicBezTo>
                <a:lnTo>
                  <a:pt x="255" y="2039"/>
                </a:lnTo>
                <a:cubicBezTo>
                  <a:pt x="255" y="1055"/>
                  <a:pt x="1056" y="255"/>
                  <a:pt x="2040" y="255"/>
                </a:cubicBezTo>
                <a:lnTo>
                  <a:pt x="2040" y="255"/>
                </a:lnTo>
                <a:cubicBezTo>
                  <a:pt x="2352" y="255"/>
                  <a:pt x="2658" y="336"/>
                  <a:pt x="2927" y="490"/>
                </a:cubicBezTo>
                <a:lnTo>
                  <a:pt x="2927" y="490"/>
                </a:lnTo>
                <a:cubicBezTo>
                  <a:pt x="3187" y="639"/>
                  <a:pt x="3407" y="854"/>
                  <a:pt x="3564" y="1109"/>
                </a:cubicBezTo>
                <a:lnTo>
                  <a:pt x="3564" y="1109"/>
                </a:lnTo>
                <a:cubicBezTo>
                  <a:pt x="3601" y="1169"/>
                  <a:pt x="3679" y="1188"/>
                  <a:pt x="3739" y="1152"/>
                </a:cubicBezTo>
                <a:lnTo>
                  <a:pt x="3739" y="1152"/>
                </a:lnTo>
                <a:cubicBezTo>
                  <a:pt x="3799" y="1115"/>
                  <a:pt x="3818" y="1037"/>
                  <a:pt x="3782" y="977"/>
                </a:cubicBezTo>
                <a:lnTo>
                  <a:pt x="3782" y="977"/>
                </a:lnTo>
                <a:cubicBezTo>
                  <a:pt x="3603" y="685"/>
                  <a:pt x="3351" y="440"/>
                  <a:pt x="3053" y="269"/>
                </a:cubicBezTo>
                <a:lnTo>
                  <a:pt x="3053" y="269"/>
                </a:lnTo>
                <a:cubicBezTo>
                  <a:pt x="2746" y="93"/>
                  <a:pt x="2396" y="0"/>
                  <a:pt x="2040" y="0"/>
                </a:cubicBezTo>
                <a:lnTo>
                  <a:pt x="2040" y="0"/>
                </a:lnTo>
                <a:cubicBezTo>
                  <a:pt x="915" y="0"/>
                  <a:pt x="0" y="915"/>
                  <a:pt x="0" y="2039"/>
                </a:cubicBezTo>
                <a:lnTo>
                  <a:pt x="0" y="2039"/>
                </a:lnTo>
                <a:cubicBezTo>
                  <a:pt x="0" y="3164"/>
                  <a:pt x="915" y="4079"/>
                  <a:pt x="2040" y="4079"/>
                </a:cubicBezTo>
                <a:lnTo>
                  <a:pt x="2040" y="4079"/>
                </a:lnTo>
                <a:cubicBezTo>
                  <a:pt x="3165" y="4079"/>
                  <a:pt x="4080" y="3164"/>
                  <a:pt x="4080" y="2039"/>
                </a:cubicBezTo>
                <a:lnTo>
                  <a:pt x="4080" y="2039"/>
                </a:lnTo>
                <a:cubicBezTo>
                  <a:pt x="4080" y="1055"/>
                  <a:pt x="4881" y="255"/>
                  <a:pt x="5865" y="255"/>
                </a:cubicBezTo>
                <a:lnTo>
                  <a:pt x="5865" y="255"/>
                </a:lnTo>
                <a:cubicBezTo>
                  <a:pt x="6177" y="255"/>
                  <a:pt x="6483" y="336"/>
                  <a:pt x="6751" y="490"/>
                </a:cubicBezTo>
                <a:lnTo>
                  <a:pt x="6751" y="490"/>
                </a:lnTo>
                <a:cubicBezTo>
                  <a:pt x="7012" y="639"/>
                  <a:pt x="7233" y="854"/>
                  <a:pt x="7389" y="1109"/>
                </a:cubicBezTo>
                <a:lnTo>
                  <a:pt x="7389" y="1109"/>
                </a:lnTo>
                <a:cubicBezTo>
                  <a:pt x="7426" y="1169"/>
                  <a:pt x="7505" y="1188"/>
                  <a:pt x="7565" y="1152"/>
                </a:cubicBezTo>
                <a:lnTo>
                  <a:pt x="7565" y="1152"/>
                </a:lnTo>
                <a:cubicBezTo>
                  <a:pt x="7625" y="1115"/>
                  <a:pt x="7644" y="1037"/>
                  <a:pt x="7607" y="977"/>
                </a:cubicBezTo>
              </a:path>
            </a:pathLst>
          </a:custGeom>
          <a:gradFill flip="none" rotWithShape="1">
            <a:gsLst>
              <a:gs pos="0">
                <a:schemeClr val="accent1">
                  <a:lumMod val="89000"/>
                </a:schemeClr>
              </a:gs>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9" tIns="17149" rIns="34299" bIns="17149" numCol="1" spcCol="0" rtlCol="0" fromWordArt="0" anchor="ctr" anchorCtr="0" forceAA="0" compatLnSpc="1">
            <a:prstTxWarp prst="textNoShape">
              <a:avLst/>
            </a:prstTxWarp>
            <a:noAutofit/>
          </a:bodyPr>
          <a:lstStyle/>
          <a:p>
            <a:pPr algn="ctr" defTabSz="685846"/>
            <a:endParaRPr lang="en-US" sz="1350" dirty="0">
              <a:solidFill>
                <a:srgbClr val="FFFFFF"/>
              </a:solidFill>
              <a:latin typeface="Calibri" panose="020F0502020204030204"/>
            </a:endParaRPr>
          </a:p>
        </p:txBody>
      </p:sp>
      <p:sp>
        <p:nvSpPr>
          <p:cNvPr id="5" name="Freeform 73">
            <a:extLst>
              <a:ext uri="{FF2B5EF4-FFF2-40B4-BE49-F238E27FC236}">
                <a16:creationId xmlns:a16="http://schemas.microsoft.com/office/drawing/2014/main" id="{12D4AE8D-023F-CE4F-B40E-1B1B1A8B95BC}"/>
              </a:ext>
            </a:extLst>
          </p:cNvPr>
          <p:cNvSpPr>
            <a:spLocks noChangeArrowheads="1"/>
          </p:cNvSpPr>
          <p:nvPr/>
        </p:nvSpPr>
        <p:spPr bwMode="auto">
          <a:xfrm>
            <a:off x="2706898" y="2198407"/>
            <a:ext cx="3736728" cy="2063568"/>
          </a:xfrm>
          <a:custGeom>
            <a:avLst/>
            <a:gdLst>
              <a:gd name="T0" fmla="*/ 1781 w 7385"/>
              <a:gd name="T1" fmla="*/ 4079 h 4080"/>
              <a:gd name="T2" fmla="*/ 1781 w 7385"/>
              <a:gd name="T3" fmla="*/ 4079 h 4080"/>
              <a:gd name="T4" fmla="*/ 766 w 7385"/>
              <a:gd name="T5" fmla="*/ 3809 h 4080"/>
              <a:gd name="T6" fmla="*/ 766 w 7385"/>
              <a:gd name="T7" fmla="*/ 3809 h 4080"/>
              <a:gd name="T8" fmla="*/ 36 w 7385"/>
              <a:gd name="T9" fmla="*/ 3097 h 4080"/>
              <a:gd name="T10" fmla="*/ 36 w 7385"/>
              <a:gd name="T11" fmla="*/ 3097 h 4080"/>
              <a:gd name="T12" fmla="*/ 79 w 7385"/>
              <a:gd name="T13" fmla="*/ 2922 h 4080"/>
              <a:gd name="T14" fmla="*/ 79 w 7385"/>
              <a:gd name="T15" fmla="*/ 2922 h 4080"/>
              <a:gd name="T16" fmla="*/ 255 w 7385"/>
              <a:gd name="T17" fmla="*/ 2965 h 4080"/>
              <a:gd name="T18" fmla="*/ 255 w 7385"/>
              <a:gd name="T19" fmla="*/ 2965 h 4080"/>
              <a:gd name="T20" fmla="*/ 893 w 7385"/>
              <a:gd name="T21" fmla="*/ 3588 h 4080"/>
              <a:gd name="T22" fmla="*/ 893 w 7385"/>
              <a:gd name="T23" fmla="*/ 3588 h 4080"/>
              <a:gd name="T24" fmla="*/ 1781 w 7385"/>
              <a:gd name="T25" fmla="*/ 3825 h 4080"/>
              <a:gd name="T26" fmla="*/ 1781 w 7385"/>
              <a:gd name="T27" fmla="*/ 3825 h 4080"/>
              <a:gd name="T28" fmla="*/ 3567 w 7385"/>
              <a:gd name="T29" fmla="*/ 2039 h 4080"/>
              <a:gd name="T30" fmla="*/ 3567 w 7385"/>
              <a:gd name="T31" fmla="*/ 2039 h 4080"/>
              <a:gd name="T32" fmla="*/ 5606 w 7385"/>
              <a:gd name="T33" fmla="*/ 0 h 4080"/>
              <a:gd name="T34" fmla="*/ 5606 w 7385"/>
              <a:gd name="T35" fmla="*/ 0 h 4080"/>
              <a:gd name="T36" fmla="*/ 6618 w 7385"/>
              <a:gd name="T37" fmla="*/ 269 h 4080"/>
              <a:gd name="T38" fmla="*/ 6618 w 7385"/>
              <a:gd name="T39" fmla="*/ 269 h 4080"/>
              <a:gd name="T40" fmla="*/ 7347 w 7385"/>
              <a:gd name="T41" fmla="*/ 977 h 4080"/>
              <a:gd name="T42" fmla="*/ 7347 w 7385"/>
              <a:gd name="T43" fmla="*/ 977 h 4080"/>
              <a:gd name="T44" fmla="*/ 7305 w 7385"/>
              <a:gd name="T45" fmla="*/ 1152 h 4080"/>
              <a:gd name="T46" fmla="*/ 7305 w 7385"/>
              <a:gd name="T47" fmla="*/ 1152 h 4080"/>
              <a:gd name="T48" fmla="*/ 7130 w 7385"/>
              <a:gd name="T49" fmla="*/ 1109 h 4080"/>
              <a:gd name="T50" fmla="*/ 7130 w 7385"/>
              <a:gd name="T51" fmla="*/ 1109 h 4080"/>
              <a:gd name="T52" fmla="*/ 6492 w 7385"/>
              <a:gd name="T53" fmla="*/ 490 h 4080"/>
              <a:gd name="T54" fmla="*/ 6492 w 7385"/>
              <a:gd name="T55" fmla="*/ 490 h 4080"/>
              <a:gd name="T56" fmla="*/ 5606 w 7385"/>
              <a:gd name="T57" fmla="*/ 255 h 4080"/>
              <a:gd name="T58" fmla="*/ 5606 w 7385"/>
              <a:gd name="T59" fmla="*/ 255 h 4080"/>
              <a:gd name="T60" fmla="*/ 3820 w 7385"/>
              <a:gd name="T61" fmla="*/ 2039 h 4080"/>
              <a:gd name="T62" fmla="*/ 3820 w 7385"/>
              <a:gd name="T63" fmla="*/ 2039 h 4080"/>
              <a:gd name="T64" fmla="*/ 1781 w 7385"/>
              <a:gd name="T65" fmla="*/ 4079 h 4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385" h="4080">
                <a:moveTo>
                  <a:pt x="1781" y="4079"/>
                </a:moveTo>
                <a:lnTo>
                  <a:pt x="1781" y="4079"/>
                </a:lnTo>
                <a:cubicBezTo>
                  <a:pt x="1425" y="4079"/>
                  <a:pt x="1074" y="3985"/>
                  <a:pt x="766" y="3809"/>
                </a:cubicBezTo>
                <a:lnTo>
                  <a:pt x="766" y="3809"/>
                </a:lnTo>
                <a:cubicBezTo>
                  <a:pt x="468" y="3637"/>
                  <a:pt x="216" y="3391"/>
                  <a:pt x="36" y="3097"/>
                </a:cubicBezTo>
                <a:lnTo>
                  <a:pt x="36" y="3097"/>
                </a:lnTo>
                <a:cubicBezTo>
                  <a:pt x="0" y="3037"/>
                  <a:pt x="19" y="2959"/>
                  <a:pt x="79" y="2922"/>
                </a:cubicBezTo>
                <a:lnTo>
                  <a:pt x="79" y="2922"/>
                </a:lnTo>
                <a:cubicBezTo>
                  <a:pt x="140" y="2885"/>
                  <a:pt x="218" y="2905"/>
                  <a:pt x="255" y="2965"/>
                </a:cubicBezTo>
                <a:lnTo>
                  <a:pt x="255" y="2965"/>
                </a:lnTo>
                <a:cubicBezTo>
                  <a:pt x="411" y="3222"/>
                  <a:pt x="632" y="3438"/>
                  <a:pt x="893" y="3588"/>
                </a:cubicBezTo>
                <a:lnTo>
                  <a:pt x="893" y="3588"/>
                </a:lnTo>
                <a:cubicBezTo>
                  <a:pt x="1162" y="3743"/>
                  <a:pt x="1469" y="3825"/>
                  <a:pt x="1781" y="3825"/>
                </a:cubicBezTo>
                <a:lnTo>
                  <a:pt x="1781" y="3825"/>
                </a:lnTo>
                <a:cubicBezTo>
                  <a:pt x="2766" y="3825"/>
                  <a:pt x="3567" y="3024"/>
                  <a:pt x="3567" y="2039"/>
                </a:cubicBezTo>
                <a:lnTo>
                  <a:pt x="3567" y="2039"/>
                </a:lnTo>
                <a:cubicBezTo>
                  <a:pt x="3567" y="915"/>
                  <a:pt x="4480" y="0"/>
                  <a:pt x="5606" y="0"/>
                </a:cubicBezTo>
                <a:lnTo>
                  <a:pt x="5606" y="0"/>
                </a:lnTo>
                <a:cubicBezTo>
                  <a:pt x="5961" y="0"/>
                  <a:pt x="6311" y="93"/>
                  <a:pt x="6618" y="269"/>
                </a:cubicBezTo>
                <a:lnTo>
                  <a:pt x="6618" y="269"/>
                </a:lnTo>
                <a:cubicBezTo>
                  <a:pt x="6916" y="440"/>
                  <a:pt x="7168" y="685"/>
                  <a:pt x="7347" y="977"/>
                </a:cubicBezTo>
                <a:lnTo>
                  <a:pt x="7347" y="977"/>
                </a:lnTo>
                <a:cubicBezTo>
                  <a:pt x="7384" y="1037"/>
                  <a:pt x="7365" y="1115"/>
                  <a:pt x="7305" y="1152"/>
                </a:cubicBezTo>
                <a:lnTo>
                  <a:pt x="7305" y="1152"/>
                </a:lnTo>
                <a:cubicBezTo>
                  <a:pt x="7245" y="1188"/>
                  <a:pt x="7166" y="1169"/>
                  <a:pt x="7130" y="1109"/>
                </a:cubicBezTo>
                <a:lnTo>
                  <a:pt x="7130" y="1109"/>
                </a:lnTo>
                <a:cubicBezTo>
                  <a:pt x="6973" y="854"/>
                  <a:pt x="6752" y="639"/>
                  <a:pt x="6492" y="490"/>
                </a:cubicBezTo>
                <a:lnTo>
                  <a:pt x="6492" y="490"/>
                </a:lnTo>
                <a:cubicBezTo>
                  <a:pt x="6223" y="336"/>
                  <a:pt x="5917" y="255"/>
                  <a:pt x="5606" y="255"/>
                </a:cubicBezTo>
                <a:lnTo>
                  <a:pt x="5606" y="255"/>
                </a:lnTo>
                <a:cubicBezTo>
                  <a:pt x="4621" y="255"/>
                  <a:pt x="3820" y="1055"/>
                  <a:pt x="3820" y="2039"/>
                </a:cubicBezTo>
                <a:lnTo>
                  <a:pt x="3820" y="2039"/>
                </a:lnTo>
                <a:cubicBezTo>
                  <a:pt x="3820" y="3164"/>
                  <a:pt x="2906" y="4079"/>
                  <a:pt x="1781" y="4079"/>
                </a:cubicBezTo>
              </a:path>
            </a:pathLst>
          </a:custGeom>
          <a:gradFill>
            <a:gsLst>
              <a:gs pos="0">
                <a:schemeClr val="accent2">
                  <a:lumMod val="89000"/>
                </a:schemeClr>
              </a:gs>
              <a:gs pos="0">
                <a:schemeClr val="accent2"/>
              </a:gs>
              <a:gs pos="100000">
                <a:schemeClr val="accent3"/>
              </a:gs>
            </a:gsLst>
            <a:lin ang="18900000" scaled="0"/>
          </a:gradFill>
          <a:ln>
            <a:noFill/>
          </a:ln>
          <a:effectLst/>
        </p:spPr>
        <p:txBody>
          <a:bodyPr wrap="none" anchor="ctr"/>
          <a:lstStyle/>
          <a:p>
            <a:pPr defTabSz="685846"/>
            <a:endParaRPr lang="en-US" sz="1350">
              <a:solidFill>
                <a:srgbClr val="AAAAAA"/>
              </a:solidFill>
              <a:latin typeface="Calibri" panose="020F0502020204030204"/>
            </a:endParaRPr>
          </a:p>
        </p:txBody>
      </p:sp>
      <p:sp>
        <p:nvSpPr>
          <p:cNvPr id="6" name="Freeform 74">
            <a:extLst>
              <a:ext uri="{FF2B5EF4-FFF2-40B4-BE49-F238E27FC236}">
                <a16:creationId xmlns:a16="http://schemas.microsoft.com/office/drawing/2014/main" id="{DBB53074-2F6C-BA44-BC12-3E15EC0AFA34}"/>
              </a:ext>
            </a:extLst>
          </p:cNvPr>
          <p:cNvSpPr>
            <a:spLocks noChangeArrowheads="1"/>
          </p:cNvSpPr>
          <p:nvPr/>
        </p:nvSpPr>
        <p:spPr bwMode="auto">
          <a:xfrm>
            <a:off x="4641073" y="2198407"/>
            <a:ext cx="3866121" cy="2063568"/>
          </a:xfrm>
          <a:custGeom>
            <a:avLst/>
            <a:gdLst>
              <a:gd name="T0" fmla="*/ 5603 w 7644"/>
              <a:gd name="T1" fmla="*/ 4079 h 4080"/>
              <a:gd name="T2" fmla="*/ 5603 w 7644"/>
              <a:gd name="T3" fmla="*/ 4079 h 4080"/>
              <a:gd name="T4" fmla="*/ 4590 w 7644"/>
              <a:gd name="T5" fmla="*/ 3810 h 4080"/>
              <a:gd name="T6" fmla="*/ 4590 w 7644"/>
              <a:gd name="T7" fmla="*/ 3810 h 4080"/>
              <a:gd name="T8" fmla="*/ 3861 w 7644"/>
              <a:gd name="T9" fmla="*/ 3102 h 4080"/>
              <a:gd name="T10" fmla="*/ 3861 w 7644"/>
              <a:gd name="T11" fmla="*/ 3102 h 4080"/>
              <a:gd name="T12" fmla="*/ 3904 w 7644"/>
              <a:gd name="T13" fmla="*/ 2927 h 4080"/>
              <a:gd name="T14" fmla="*/ 3904 w 7644"/>
              <a:gd name="T15" fmla="*/ 2927 h 4080"/>
              <a:gd name="T16" fmla="*/ 4079 w 7644"/>
              <a:gd name="T17" fmla="*/ 2969 h 4080"/>
              <a:gd name="T18" fmla="*/ 4079 w 7644"/>
              <a:gd name="T19" fmla="*/ 2969 h 4080"/>
              <a:gd name="T20" fmla="*/ 4717 w 7644"/>
              <a:gd name="T21" fmla="*/ 3589 h 4080"/>
              <a:gd name="T22" fmla="*/ 4717 w 7644"/>
              <a:gd name="T23" fmla="*/ 3589 h 4080"/>
              <a:gd name="T24" fmla="*/ 5603 w 7644"/>
              <a:gd name="T25" fmla="*/ 3825 h 4080"/>
              <a:gd name="T26" fmla="*/ 5603 w 7644"/>
              <a:gd name="T27" fmla="*/ 3825 h 4080"/>
              <a:gd name="T28" fmla="*/ 7388 w 7644"/>
              <a:gd name="T29" fmla="*/ 2039 h 4080"/>
              <a:gd name="T30" fmla="*/ 7388 w 7644"/>
              <a:gd name="T31" fmla="*/ 2039 h 4080"/>
              <a:gd name="T32" fmla="*/ 5603 w 7644"/>
              <a:gd name="T33" fmla="*/ 255 h 4080"/>
              <a:gd name="T34" fmla="*/ 5603 w 7644"/>
              <a:gd name="T35" fmla="*/ 255 h 4080"/>
              <a:gd name="T36" fmla="*/ 3818 w 7644"/>
              <a:gd name="T37" fmla="*/ 2039 h 4080"/>
              <a:gd name="T38" fmla="*/ 3818 w 7644"/>
              <a:gd name="T39" fmla="*/ 2039 h 4080"/>
              <a:gd name="T40" fmla="*/ 1778 w 7644"/>
              <a:gd name="T41" fmla="*/ 4079 h 4080"/>
              <a:gd name="T42" fmla="*/ 1778 w 7644"/>
              <a:gd name="T43" fmla="*/ 4079 h 4080"/>
              <a:gd name="T44" fmla="*/ 765 w 7644"/>
              <a:gd name="T45" fmla="*/ 3810 h 4080"/>
              <a:gd name="T46" fmla="*/ 765 w 7644"/>
              <a:gd name="T47" fmla="*/ 3810 h 4080"/>
              <a:gd name="T48" fmla="*/ 37 w 7644"/>
              <a:gd name="T49" fmla="*/ 3102 h 4080"/>
              <a:gd name="T50" fmla="*/ 37 w 7644"/>
              <a:gd name="T51" fmla="*/ 3102 h 4080"/>
              <a:gd name="T52" fmla="*/ 79 w 7644"/>
              <a:gd name="T53" fmla="*/ 2927 h 4080"/>
              <a:gd name="T54" fmla="*/ 79 w 7644"/>
              <a:gd name="T55" fmla="*/ 2927 h 4080"/>
              <a:gd name="T56" fmla="*/ 254 w 7644"/>
              <a:gd name="T57" fmla="*/ 2969 h 4080"/>
              <a:gd name="T58" fmla="*/ 254 w 7644"/>
              <a:gd name="T59" fmla="*/ 2969 h 4080"/>
              <a:gd name="T60" fmla="*/ 892 w 7644"/>
              <a:gd name="T61" fmla="*/ 3589 h 4080"/>
              <a:gd name="T62" fmla="*/ 892 w 7644"/>
              <a:gd name="T63" fmla="*/ 3589 h 4080"/>
              <a:gd name="T64" fmla="*/ 1778 w 7644"/>
              <a:gd name="T65" fmla="*/ 3825 h 4080"/>
              <a:gd name="T66" fmla="*/ 1778 w 7644"/>
              <a:gd name="T67" fmla="*/ 3825 h 4080"/>
              <a:gd name="T68" fmla="*/ 3564 w 7644"/>
              <a:gd name="T69" fmla="*/ 2039 h 4080"/>
              <a:gd name="T70" fmla="*/ 3564 w 7644"/>
              <a:gd name="T71" fmla="*/ 2039 h 4080"/>
              <a:gd name="T72" fmla="*/ 5603 w 7644"/>
              <a:gd name="T73" fmla="*/ 0 h 4080"/>
              <a:gd name="T74" fmla="*/ 5603 w 7644"/>
              <a:gd name="T75" fmla="*/ 0 h 4080"/>
              <a:gd name="T76" fmla="*/ 7643 w 7644"/>
              <a:gd name="T77" fmla="*/ 2039 h 4080"/>
              <a:gd name="T78" fmla="*/ 7643 w 7644"/>
              <a:gd name="T79" fmla="*/ 2039 h 4080"/>
              <a:gd name="T80" fmla="*/ 5603 w 7644"/>
              <a:gd name="T81" fmla="*/ 4079 h 4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44" h="4080">
                <a:moveTo>
                  <a:pt x="5603" y="4079"/>
                </a:moveTo>
                <a:lnTo>
                  <a:pt x="5603" y="4079"/>
                </a:lnTo>
                <a:cubicBezTo>
                  <a:pt x="5248" y="4079"/>
                  <a:pt x="4897" y="3986"/>
                  <a:pt x="4590" y="3810"/>
                </a:cubicBezTo>
                <a:lnTo>
                  <a:pt x="4590" y="3810"/>
                </a:lnTo>
                <a:cubicBezTo>
                  <a:pt x="4293" y="3639"/>
                  <a:pt x="4041" y="3395"/>
                  <a:pt x="3861" y="3102"/>
                </a:cubicBezTo>
                <a:lnTo>
                  <a:pt x="3861" y="3102"/>
                </a:lnTo>
                <a:cubicBezTo>
                  <a:pt x="3825" y="3042"/>
                  <a:pt x="3844" y="2963"/>
                  <a:pt x="3904" y="2927"/>
                </a:cubicBezTo>
                <a:lnTo>
                  <a:pt x="3904" y="2927"/>
                </a:lnTo>
                <a:cubicBezTo>
                  <a:pt x="3964" y="2890"/>
                  <a:pt x="4042" y="2909"/>
                  <a:pt x="4079" y="2969"/>
                </a:cubicBezTo>
                <a:lnTo>
                  <a:pt x="4079" y="2969"/>
                </a:lnTo>
                <a:cubicBezTo>
                  <a:pt x="4236" y="3225"/>
                  <a:pt x="4456" y="3440"/>
                  <a:pt x="4717" y="3589"/>
                </a:cubicBezTo>
                <a:lnTo>
                  <a:pt x="4717" y="3589"/>
                </a:lnTo>
                <a:cubicBezTo>
                  <a:pt x="4985" y="3743"/>
                  <a:pt x="5292" y="3825"/>
                  <a:pt x="5603" y="3825"/>
                </a:cubicBezTo>
                <a:lnTo>
                  <a:pt x="5603" y="3825"/>
                </a:lnTo>
                <a:cubicBezTo>
                  <a:pt x="6588" y="3825"/>
                  <a:pt x="7388" y="3024"/>
                  <a:pt x="7388" y="2039"/>
                </a:cubicBezTo>
                <a:lnTo>
                  <a:pt x="7388" y="2039"/>
                </a:lnTo>
                <a:cubicBezTo>
                  <a:pt x="7388" y="1055"/>
                  <a:pt x="6588" y="255"/>
                  <a:pt x="5603" y="255"/>
                </a:cubicBezTo>
                <a:lnTo>
                  <a:pt x="5603" y="255"/>
                </a:lnTo>
                <a:cubicBezTo>
                  <a:pt x="4619" y="255"/>
                  <a:pt x="3818" y="1055"/>
                  <a:pt x="3818" y="2039"/>
                </a:cubicBezTo>
                <a:lnTo>
                  <a:pt x="3818" y="2039"/>
                </a:lnTo>
                <a:cubicBezTo>
                  <a:pt x="3818" y="3164"/>
                  <a:pt x="2903" y="4079"/>
                  <a:pt x="1778" y="4079"/>
                </a:cubicBezTo>
                <a:lnTo>
                  <a:pt x="1778" y="4079"/>
                </a:lnTo>
                <a:cubicBezTo>
                  <a:pt x="1422" y="4079"/>
                  <a:pt x="1072" y="3986"/>
                  <a:pt x="765" y="3810"/>
                </a:cubicBezTo>
                <a:lnTo>
                  <a:pt x="765" y="3810"/>
                </a:lnTo>
                <a:cubicBezTo>
                  <a:pt x="467" y="3639"/>
                  <a:pt x="215" y="3395"/>
                  <a:pt x="37" y="3102"/>
                </a:cubicBezTo>
                <a:lnTo>
                  <a:pt x="37" y="3102"/>
                </a:lnTo>
                <a:cubicBezTo>
                  <a:pt x="0" y="3042"/>
                  <a:pt x="19" y="2963"/>
                  <a:pt x="79" y="2927"/>
                </a:cubicBezTo>
                <a:lnTo>
                  <a:pt x="79" y="2927"/>
                </a:lnTo>
                <a:cubicBezTo>
                  <a:pt x="139" y="2890"/>
                  <a:pt x="217" y="2909"/>
                  <a:pt x="254" y="2969"/>
                </a:cubicBezTo>
                <a:lnTo>
                  <a:pt x="254" y="2969"/>
                </a:lnTo>
                <a:cubicBezTo>
                  <a:pt x="410" y="3225"/>
                  <a:pt x="631" y="3440"/>
                  <a:pt x="892" y="3589"/>
                </a:cubicBezTo>
                <a:lnTo>
                  <a:pt x="892" y="3589"/>
                </a:lnTo>
                <a:cubicBezTo>
                  <a:pt x="1160" y="3743"/>
                  <a:pt x="1467" y="3825"/>
                  <a:pt x="1778" y="3825"/>
                </a:cubicBezTo>
                <a:lnTo>
                  <a:pt x="1778" y="3825"/>
                </a:lnTo>
                <a:cubicBezTo>
                  <a:pt x="2762" y="3825"/>
                  <a:pt x="3564" y="3024"/>
                  <a:pt x="3564" y="2039"/>
                </a:cubicBezTo>
                <a:lnTo>
                  <a:pt x="3564" y="2039"/>
                </a:lnTo>
                <a:cubicBezTo>
                  <a:pt x="3564" y="915"/>
                  <a:pt x="4478" y="0"/>
                  <a:pt x="5603" y="0"/>
                </a:cubicBezTo>
                <a:lnTo>
                  <a:pt x="5603" y="0"/>
                </a:lnTo>
                <a:cubicBezTo>
                  <a:pt x="6728" y="0"/>
                  <a:pt x="7643" y="915"/>
                  <a:pt x="7643" y="2039"/>
                </a:cubicBezTo>
                <a:lnTo>
                  <a:pt x="7643" y="2039"/>
                </a:lnTo>
                <a:cubicBezTo>
                  <a:pt x="7643" y="3164"/>
                  <a:pt x="6728" y="4079"/>
                  <a:pt x="5603" y="4079"/>
                </a:cubicBezTo>
              </a:path>
            </a:pathLst>
          </a:custGeom>
          <a:gradFill>
            <a:gsLst>
              <a:gs pos="0">
                <a:schemeClr val="accent3"/>
              </a:gs>
              <a:gs pos="0">
                <a:schemeClr val="accent3"/>
              </a:gs>
              <a:gs pos="100000">
                <a:schemeClr val="accent4"/>
              </a:gs>
            </a:gsLst>
            <a:lin ang="18900000" scaled="0"/>
          </a:gradFill>
          <a:ln>
            <a:noFill/>
          </a:ln>
          <a:effectLst/>
        </p:spPr>
        <p:txBody>
          <a:bodyPr wrap="none" anchor="ctr"/>
          <a:lstStyle/>
          <a:p>
            <a:pPr defTabSz="685846"/>
            <a:endParaRPr lang="en-US" sz="1350">
              <a:solidFill>
                <a:srgbClr val="AAAAAA"/>
              </a:solidFill>
              <a:latin typeface="Calibri" panose="020F0502020204030204"/>
            </a:endParaRPr>
          </a:p>
        </p:txBody>
      </p:sp>
      <p:sp>
        <p:nvSpPr>
          <p:cNvPr id="8" name="Subtitle 2">
            <a:extLst>
              <a:ext uri="{FF2B5EF4-FFF2-40B4-BE49-F238E27FC236}">
                <a16:creationId xmlns:a16="http://schemas.microsoft.com/office/drawing/2014/main" id="{389B2F3D-3D31-9D4F-86C3-2D471CA88504}"/>
              </a:ext>
            </a:extLst>
          </p:cNvPr>
          <p:cNvSpPr txBox="1">
            <a:spLocks/>
          </p:cNvSpPr>
          <p:nvPr/>
        </p:nvSpPr>
        <p:spPr>
          <a:xfrm>
            <a:off x="800564" y="4706364"/>
            <a:ext cx="1938956" cy="868194"/>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ts val="1313"/>
              </a:lnSpc>
            </a:pPr>
            <a:r>
              <a:rPr lang="fr-FR" sz="1200" b="1" dirty="0">
                <a:solidFill>
                  <a:srgbClr val="002060"/>
                </a:solidFill>
                <a:latin typeface="Montserrat" pitchFamily="2" charset="77"/>
              </a:rPr>
              <a:t>Plus de la moitié des fédérations </a:t>
            </a:r>
            <a:r>
              <a:rPr lang="fr-FR" sz="1200" dirty="0">
                <a:solidFill>
                  <a:srgbClr val="002060"/>
                </a:solidFill>
                <a:latin typeface="Montserrat" pitchFamily="2" charset="77"/>
              </a:rPr>
              <a:t>ont vu leurs subventions diminuer de 15% contre </a:t>
            </a:r>
            <a:r>
              <a:rPr lang="fr-FR" sz="1200" b="1" dirty="0">
                <a:solidFill>
                  <a:srgbClr val="002060"/>
                </a:solidFill>
                <a:latin typeface="Montserrat" pitchFamily="2" charset="77"/>
              </a:rPr>
              <a:t>44% des clubs</a:t>
            </a:r>
            <a:endParaRPr lang="en-US" sz="1200"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12" name="Subtitle 2">
            <a:extLst>
              <a:ext uri="{FF2B5EF4-FFF2-40B4-BE49-F238E27FC236}">
                <a16:creationId xmlns:a16="http://schemas.microsoft.com/office/drawing/2014/main" id="{BE62B539-C5A2-0B40-8678-C5DD097C993F}"/>
              </a:ext>
            </a:extLst>
          </p:cNvPr>
          <p:cNvSpPr txBox="1">
            <a:spLocks/>
          </p:cNvSpPr>
          <p:nvPr/>
        </p:nvSpPr>
        <p:spPr>
          <a:xfrm>
            <a:off x="2739520" y="4706364"/>
            <a:ext cx="1938955" cy="701482"/>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ts val="1313"/>
              </a:lnSpc>
            </a:pPr>
            <a:r>
              <a:rPr lang="fr-FR" sz="1200" b="1" dirty="0">
                <a:solidFill>
                  <a:srgbClr val="002060"/>
                </a:solidFill>
                <a:latin typeface="Montserrat" pitchFamily="2" charset="77"/>
              </a:rPr>
              <a:t>31% des fédérations </a:t>
            </a:r>
            <a:r>
              <a:rPr lang="fr-FR" sz="1200" dirty="0">
                <a:solidFill>
                  <a:srgbClr val="002060"/>
                </a:solidFill>
                <a:latin typeface="Montserrat" pitchFamily="2" charset="77"/>
              </a:rPr>
              <a:t>ont pu maintenir le niveau de leurs subventions contre </a:t>
            </a:r>
            <a:r>
              <a:rPr lang="fr-FR" sz="1200" b="1" dirty="0">
                <a:solidFill>
                  <a:srgbClr val="002060"/>
                </a:solidFill>
                <a:latin typeface="Montserrat" pitchFamily="2" charset="77"/>
              </a:rPr>
              <a:t>18% des clubs</a:t>
            </a:r>
            <a:endParaRPr lang="en-US" sz="1200"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15" name="Subtitle 2">
            <a:extLst>
              <a:ext uri="{FF2B5EF4-FFF2-40B4-BE49-F238E27FC236}">
                <a16:creationId xmlns:a16="http://schemas.microsoft.com/office/drawing/2014/main" id="{8DC64857-5BD9-3249-AA69-48CD8EBE394C}"/>
              </a:ext>
            </a:extLst>
          </p:cNvPr>
          <p:cNvSpPr txBox="1">
            <a:spLocks/>
          </p:cNvSpPr>
          <p:nvPr/>
        </p:nvSpPr>
        <p:spPr>
          <a:xfrm>
            <a:off x="4678475" y="4706364"/>
            <a:ext cx="1938955" cy="868194"/>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ts val="1313"/>
              </a:lnSpc>
            </a:pPr>
            <a:r>
              <a:rPr lang="fr-FR" sz="1200" b="1" dirty="0">
                <a:solidFill>
                  <a:srgbClr val="002060"/>
                </a:solidFill>
                <a:latin typeface="Montserrat" pitchFamily="2" charset="77"/>
              </a:rPr>
              <a:t>9% des fédérations </a:t>
            </a:r>
            <a:r>
              <a:rPr lang="fr-FR" sz="1200" dirty="0">
                <a:solidFill>
                  <a:srgbClr val="002060"/>
                </a:solidFill>
                <a:latin typeface="Montserrat" pitchFamily="2" charset="77"/>
              </a:rPr>
              <a:t>ont obtenu une augmentation de 20% de leurs subventions contre </a:t>
            </a:r>
            <a:r>
              <a:rPr lang="fr-FR" sz="1200" b="1" dirty="0">
                <a:solidFill>
                  <a:srgbClr val="002060"/>
                </a:solidFill>
                <a:latin typeface="Montserrat" pitchFamily="2" charset="77"/>
              </a:rPr>
              <a:t>33% de clubs</a:t>
            </a:r>
            <a:endParaRPr lang="en-US" sz="1200"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18" name="Subtitle 2">
            <a:extLst>
              <a:ext uri="{FF2B5EF4-FFF2-40B4-BE49-F238E27FC236}">
                <a16:creationId xmlns:a16="http://schemas.microsoft.com/office/drawing/2014/main" id="{787F31A4-3D4B-D943-A333-7B003C55F5D0}"/>
              </a:ext>
            </a:extLst>
          </p:cNvPr>
          <p:cNvSpPr txBox="1">
            <a:spLocks/>
          </p:cNvSpPr>
          <p:nvPr/>
        </p:nvSpPr>
        <p:spPr>
          <a:xfrm>
            <a:off x="6617431" y="4706364"/>
            <a:ext cx="2025124" cy="868194"/>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972">
              <a:lnSpc>
                <a:spcPts val="1313"/>
              </a:lnSpc>
            </a:pPr>
            <a:r>
              <a:rPr lang="fr-FR" sz="1200" b="1" dirty="0">
                <a:solidFill>
                  <a:srgbClr val="002060"/>
                </a:solidFill>
                <a:latin typeface="Montserrat" pitchFamily="2" charset="77"/>
              </a:rPr>
              <a:t>5% des clubs </a:t>
            </a:r>
            <a:r>
              <a:rPr lang="fr-FR" sz="1200" dirty="0">
                <a:solidFill>
                  <a:srgbClr val="002060"/>
                </a:solidFill>
                <a:latin typeface="Montserrat" pitchFamily="2" charset="77"/>
              </a:rPr>
              <a:t>ont obtenu une augmentation de 30% de leurs subventions contre </a:t>
            </a:r>
            <a:r>
              <a:rPr lang="fr-FR" sz="1200" b="1" dirty="0">
                <a:solidFill>
                  <a:srgbClr val="002060"/>
                </a:solidFill>
                <a:latin typeface="Montserrat" pitchFamily="2" charset="77"/>
              </a:rPr>
              <a:t>0% des fédérations</a:t>
            </a:r>
            <a:endParaRPr lang="en-US" sz="1200" dirty="0">
              <a:solidFill>
                <a:srgbClr val="002060"/>
              </a:solidFill>
              <a:latin typeface="Montserrat" pitchFamily="2" charset="77"/>
              <a:ea typeface="Lato Light" panose="020F0502020204030203" pitchFamily="34" charset="0"/>
              <a:cs typeface="Mukta ExtraLight" panose="020B0000000000000000" pitchFamily="34" charset="77"/>
            </a:endParaRPr>
          </a:p>
        </p:txBody>
      </p:sp>
      <p:sp>
        <p:nvSpPr>
          <p:cNvPr id="21" name="TextBox 20">
            <a:extLst>
              <a:ext uri="{FF2B5EF4-FFF2-40B4-BE49-F238E27FC236}">
                <a16:creationId xmlns:a16="http://schemas.microsoft.com/office/drawing/2014/main" id="{D998CD5C-0F17-1D43-B52F-7AFEB451944F}"/>
              </a:ext>
            </a:extLst>
          </p:cNvPr>
          <p:cNvSpPr txBox="1"/>
          <p:nvPr/>
        </p:nvSpPr>
        <p:spPr>
          <a:xfrm>
            <a:off x="1444596" y="2780004"/>
            <a:ext cx="437941" cy="900375"/>
          </a:xfrm>
          <a:prstGeom prst="rect">
            <a:avLst/>
          </a:prstGeom>
          <a:noFill/>
        </p:spPr>
        <p:txBody>
          <a:bodyPr wrap="none" rtlCol="0" anchor="ctr">
            <a:spAutoFit/>
          </a:bodyPr>
          <a:lstStyle/>
          <a:p>
            <a:pPr algn="ctr" defTabSz="685846"/>
            <a:r>
              <a:rPr lang="en-US" sz="5251" b="1" dirty="0">
                <a:solidFill>
                  <a:srgbClr val="35CA78"/>
                </a:solidFill>
                <a:latin typeface="Poppins" pitchFamily="2" charset="77"/>
                <a:cs typeface="Poppins" pitchFamily="2" charset="77"/>
              </a:rPr>
              <a:t>1</a:t>
            </a:r>
          </a:p>
        </p:txBody>
      </p:sp>
      <p:sp>
        <p:nvSpPr>
          <p:cNvPr id="22" name="TextBox 21">
            <a:extLst>
              <a:ext uri="{FF2B5EF4-FFF2-40B4-BE49-F238E27FC236}">
                <a16:creationId xmlns:a16="http://schemas.microsoft.com/office/drawing/2014/main" id="{1BD73ECD-950A-B04F-A562-946D3C13E32E}"/>
              </a:ext>
            </a:extLst>
          </p:cNvPr>
          <p:cNvSpPr txBox="1"/>
          <p:nvPr/>
        </p:nvSpPr>
        <p:spPr>
          <a:xfrm>
            <a:off x="3317829" y="2780004"/>
            <a:ext cx="569387" cy="900375"/>
          </a:xfrm>
          <a:prstGeom prst="rect">
            <a:avLst/>
          </a:prstGeom>
          <a:noFill/>
        </p:spPr>
        <p:txBody>
          <a:bodyPr wrap="none" rtlCol="0" anchor="ctr">
            <a:spAutoFit/>
          </a:bodyPr>
          <a:lstStyle/>
          <a:p>
            <a:pPr algn="ctr" defTabSz="685846"/>
            <a:r>
              <a:rPr lang="en-US" sz="5251" b="1" dirty="0">
                <a:solidFill>
                  <a:srgbClr val="23A4A7"/>
                </a:solidFill>
                <a:latin typeface="Poppins" pitchFamily="2" charset="77"/>
                <a:cs typeface="Poppins" pitchFamily="2" charset="77"/>
              </a:rPr>
              <a:t>2</a:t>
            </a:r>
          </a:p>
        </p:txBody>
      </p:sp>
      <p:sp>
        <p:nvSpPr>
          <p:cNvPr id="23" name="TextBox 22">
            <a:extLst>
              <a:ext uri="{FF2B5EF4-FFF2-40B4-BE49-F238E27FC236}">
                <a16:creationId xmlns:a16="http://schemas.microsoft.com/office/drawing/2014/main" id="{879A3B6C-6E2C-D145-9B00-F75E9FDC4A36}"/>
              </a:ext>
            </a:extLst>
          </p:cNvPr>
          <p:cNvSpPr txBox="1"/>
          <p:nvPr/>
        </p:nvSpPr>
        <p:spPr>
          <a:xfrm>
            <a:off x="5245563" y="2780004"/>
            <a:ext cx="591830" cy="900375"/>
          </a:xfrm>
          <a:prstGeom prst="rect">
            <a:avLst/>
          </a:prstGeom>
          <a:noFill/>
        </p:spPr>
        <p:txBody>
          <a:bodyPr wrap="none" rtlCol="0" anchor="ctr">
            <a:spAutoFit/>
          </a:bodyPr>
          <a:lstStyle/>
          <a:p>
            <a:pPr algn="ctr" defTabSz="685846"/>
            <a:r>
              <a:rPr lang="en-US" sz="5251" b="1" dirty="0">
                <a:solidFill>
                  <a:srgbClr val="1060B1"/>
                </a:solidFill>
                <a:latin typeface="Poppins" pitchFamily="2" charset="77"/>
                <a:cs typeface="Poppins" pitchFamily="2" charset="77"/>
              </a:rPr>
              <a:t>3</a:t>
            </a:r>
          </a:p>
        </p:txBody>
      </p:sp>
      <p:sp>
        <p:nvSpPr>
          <p:cNvPr id="24" name="TextBox 23">
            <a:extLst>
              <a:ext uri="{FF2B5EF4-FFF2-40B4-BE49-F238E27FC236}">
                <a16:creationId xmlns:a16="http://schemas.microsoft.com/office/drawing/2014/main" id="{968A4505-B178-584C-AAAE-5DF6568C57F9}"/>
              </a:ext>
            </a:extLst>
          </p:cNvPr>
          <p:cNvSpPr txBox="1"/>
          <p:nvPr/>
        </p:nvSpPr>
        <p:spPr>
          <a:xfrm>
            <a:off x="7160474" y="2780004"/>
            <a:ext cx="639919" cy="900375"/>
          </a:xfrm>
          <a:prstGeom prst="rect">
            <a:avLst/>
          </a:prstGeom>
          <a:noFill/>
        </p:spPr>
        <p:txBody>
          <a:bodyPr wrap="none" rtlCol="0" anchor="ctr">
            <a:spAutoFit/>
          </a:bodyPr>
          <a:lstStyle/>
          <a:p>
            <a:pPr algn="ctr" defTabSz="685846"/>
            <a:r>
              <a:rPr lang="en-US" sz="5251" b="1" dirty="0">
                <a:solidFill>
                  <a:srgbClr val="566A7C"/>
                </a:solidFill>
                <a:latin typeface="Poppins" pitchFamily="2" charset="77"/>
                <a:cs typeface="Poppins" pitchFamily="2" charset="77"/>
              </a:rPr>
              <a:t>4</a:t>
            </a:r>
          </a:p>
        </p:txBody>
      </p:sp>
      <p:sp>
        <p:nvSpPr>
          <p:cNvPr id="7" name="Ellipse 6">
            <a:extLst>
              <a:ext uri="{FF2B5EF4-FFF2-40B4-BE49-F238E27FC236}">
                <a16:creationId xmlns:a16="http://schemas.microsoft.com/office/drawing/2014/main" id="{5DE87F34-2F05-D042-5770-E441CB87F5D9}"/>
              </a:ext>
            </a:extLst>
          </p:cNvPr>
          <p:cNvSpPr/>
          <p:nvPr/>
        </p:nvSpPr>
        <p:spPr>
          <a:xfrm>
            <a:off x="8246988" y="1031886"/>
            <a:ext cx="472563" cy="4353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fr-FR" sz="1350">
              <a:solidFill>
                <a:srgbClr val="FFFFFF"/>
              </a:solidFill>
              <a:latin typeface="Calibri" panose="020F0502020204030204"/>
            </a:endParaRPr>
          </a:p>
        </p:txBody>
      </p:sp>
      <p:pic>
        <p:nvPicPr>
          <p:cNvPr id="3" name="Google Shape;61;p1">
            <a:extLst>
              <a:ext uri="{FF2B5EF4-FFF2-40B4-BE49-F238E27FC236}">
                <a16:creationId xmlns:a16="http://schemas.microsoft.com/office/drawing/2014/main" id="{2ABD6DA0-C623-22A7-08F7-1285345E7E16}"/>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a16="http://schemas.microsoft.com/office/drawing/2014/main" id="{E49A3A47-0D31-C5E6-24BF-D6CE92B8779E}"/>
              </a:ext>
            </a:extLst>
          </p:cNvPr>
          <p:cNvGrpSpPr/>
          <p:nvPr/>
        </p:nvGrpSpPr>
        <p:grpSpPr>
          <a:xfrm>
            <a:off x="131591" y="110070"/>
            <a:ext cx="2575307" cy="1236950"/>
            <a:chOff x="-5651114" y="19430"/>
            <a:chExt cx="4728654" cy="2003704"/>
          </a:xfrm>
        </p:grpSpPr>
        <p:sp>
          <p:nvSpPr>
            <p:cNvPr id="11" name="Rectangle 10">
              <a:extLst>
                <a:ext uri="{FF2B5EF4-FFF2-40B4-BE49-F238E27FC236}">
                  <a16:creationId xmlns:a16="http://schemas.microsoft.com/office/drawing/2014/main" id="{39BABE4D-66DE-78D5-8AF4-CAD1A7BC2D77}"/>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14" name="Google Shape;62;p1">
              <a:extLst>
                <a:ext uri="{FF2B5EF4-FFF2-40B4-BE49-F238E27FC236}">
                  <a16:creationId xmlns:a16="http://schemas.microsoft.com/office/drawing/2014/main" id="{0BB3E9A0-58D5-79D0-9DBE-90AF5BE9AE5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Ellipse 16">
            <a:extLst>
              <a:ext uri="{FF2B5EF4-FFF2-40B4-BE49-F238E27FC236}">
                <a16:creationId xmlns:a16="http://schemas.microsoft.com/office/drawing/2014/main" id="{3D7DE906-EB18-AF93-4576-60E924954286}"/>
              </a:ext>
            </a:extLst>
          </p:cNvPr>
          <p:cNvSpPr/>
          <p:nvPr/>
        </p:nvSpPr>
        <p:spPr>
          <a:xfrm>
            <a:off x="8343436" y="285135"/>
            <a:ext cx="299119" cy="4326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numéro de diapositive 6">
            <a:extLst>
              <a:ext uri="{FF2B5EF4-FFF2-40B4-BE49-F238E27FC236}">
                <a16:creationId xmlns:a16="http://schemas.microsoft.com/office/drawing/2014/main" id="{5B2FBC31-E522-90CC-AE78-C79F436CA8C7}"/>
              </a:ext>
            </a:extLst>
          </p:cNvPr>
          <p:cNvSpPr txBox="1">
            <a:spLocks/>
          </p:cNvSpPr>
          <p:nvPr/>
        </p:nvSpPr>
        <p:spPr>
          <a:xfrm>
            <a:off x="8344082" y="6447528"/>
            <a:ext cx="37546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BC148C8-1191-874D-AD3A-645EC163815C}" type="slidenum">
              <a:rPr lang="fr-BJ" sz="1100" b="1" smtClean="0">
                <a:solidFill>
                  <a:srgbClr val="002060"/>
                </a:solidFill>
                <a:latin typeface="Montserrat" pitchFamily="2" charset="77"/>
              </a:rPr>
              <a:pPr/>
              <a:t>15</a:t>
            </a:fld>
            <a:endParaRPr lang="fr-BJ" sz="1100" b="1">
              <a:solidFill>
                <a:srgbClr val="002060"/>
              </a:solidFill>
              <a:latin typeface="Montserrat" pitchFamily="2" charset="77"/>
            </a:endParaRPr>
          </a:p>
        </p:txBody>
      </p:sp>
    </p:spTree>
    <p:extLst>
      <p:ext uri="{BB962C8B-B14F-4D97-AF65-F5344CB8AC3E}">
        <p14:creationId xmlns:p14="http://schemas.microsoft.com/office/powerpoint/2010/main" val="2206255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2EA24B-F092-FE41-A4E7-D69543EEE051}"/>
              </a:ext>
            </a:extLst>
          </p:cNvPr>
          <p:cNvSpPr txBox="1"/>
          <p:nvPr/>
        </p:nvSpPr>
        <p:spPr>
          <a:xfrm>
            <a:off x="1188905" y="1268301"/>
            <a:ext cx="6309741" cy="438710"/>
          </a:xfrm>
          <a:prstGeom prst="rect">
            <a:avLst/>
          </a:prstGeom>
          <a:noFill/>
        </p:spPr>
        <p:txBody>
          <a:bodyPr wrap="none" rtlCol="0">
            <a:spAutoFit/>
          </a:bodyPr>
          <a:lstStyle/>
          <a:p>
            <a:pPr algn="ctr" defTabSz="685846"/>
            <a:r>
              <a:rPr lang="en-US" sz="2251" b="1" dirty="0">
                <a:solidFill>
                  <a:srgbClr val="002060"/>
                </a:solidFill>
                <a:latin typeface="Montserrat" pitchFamily="2" charset="77"/>
                <a:cs typeface="Poppins" pitchFamily="2" charset="77"/>
              </a:rPr>
              <a:t>LES MEILLEURS FEDERATIONS ET CLUBS</a:t>
            </a:r>
          </a:p>
        </p:txBody>
      </p:sp>
      <p:sp>
        <p:nvSpPr>
          <p:cNvPr id="7" name="Ellipse 6">
            <a:extLst>
              <a:ext uri="{FF2B5EF4-FFF2-40B4-BE49-F238E27FC236}">
                <a16:creationId xmlns:a16="http://schemas.microsoft.com/office/drawing/2014/main" id="{5DE87F34-2F05-D042-5770-E441CB87F5D9}"/>
              </a:ext>
            </a:extLst>
          </p:cNvPr>
          <p:cNvSpPr/>
          <p:nvPr/>
        </p:nvSpPr>
        <p:spPr>
          <a:xfrm>
            <a:off x="8246988" y="1031886"/>
            <a:ext cx="472563" cy="4353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fr-FR" sz="1350">
              <a:solidFill>
                <a:srgbClr val="FFFFFF"/>
              </a:solidFill>
              <a:latin typeface="Calibri" panose="020F0502020204030204"/>
            </a:endParaRPr>
          </a:p>
        </p:txBody>
      </p:sp>
      <p:pic>
        <p:nvPicPr>
          <p:cNvPr id="3" name="Google Shape;61;p1">
            <a:extLst>
              <a:ext uri="{FF2B5EF4-FFF2-40B4-BE49-F238E27FC236}">
                <a16:creationId xmlns:a16="http://schemas.microsoft.com/office/drawing/2014/main" id="{2ABD6DA0-C623-22A7-08F7-1285345E7E16}"/>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a16="http://schemas.microsoft.com/office/drawing/2014/main" id="{E49A3A47-0D31-C5E6-24BF-D6CE92B8779E}"/>
              </a:ext>
            </a:extLst>
          </p:cNvPr>
          <p:cNvGrpSpPr/>
          <p:nvPr/>
        </p:nvGrpSpPr>
        <p:grpSpPr>
          <a:xfrm>
            <a:off x="131591" y="110070"/>
            <a:ext cx="2575307" cy="1236950"/>
            <a:chOff x="-5651114" y="19430"/>
            <a:chExt cx="4728654" cy="2003704"/>
          </a:xfrm>
        </p:grpSpPr>
        <p:sp>
          <p:nvSpPr>
            <p:cNvPr id="11" name="Rectangle 10">
              <a:extLst>
                <a:ext uri="{FF2B5EF4-FFF2-40B4-BE49-F238E27FC236}">
                  <a16:creationId xmlns:a16="http://schemas.microsoft.com/office/drawing/2014/main" id="{39BABE4D-66DE-78D5-8AF4-CAD1A7BC2D77}"/>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14" name="Google Shape;62;p1">
              <a:extLst>
                <a:ext uri="{FF2B5EF4-FFF2-40B4-BE49-F238E27FC236}">
                  <a16:creationId xmlns:a16="http://schemas.microsoft.com/office/drawing/2014/main" id="{0BB3E9A0-58D5-79D0-9DBE-90AF5BE9AE5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Ellipse 16">
            <a:extLst>
              <a:ext uri="{FF2B5EF4-FFF2-40B4-BE49-F238E27FC236}">
                <a16:creationId xmlns:a16="http://schemas.microsoft.com/office/drawing/2014/main" id="{3D7DE906-EB18-AF93-4576-60E924954286}"/>
              </a:ext>
            </a:extLst>
          </p:cNvPr>
          <p:cNvSpPr/>
          <p:nvPr/>
        </p:nvSpPr>
        <p:spPr>
          <a:xfrm>
            <a:off x="8343436" y="285135"/>
            <a:ext cx="299119" cy="4326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numéro de diapositive 6">
            <a:extLst>
              <a:ext uri="{FF2B5EF4-FFF2-40B4-BE49-F238E27FC236}">
                <a16:creationId xmlns:a16="http://schemas.microsoft.com/office/drawing/2014/main" id="{5B2FBC31-E522-90CC-AE78-C79F436CA8C7}"/>
              </a:ext>
            </a:extLst>
          </p:cNvPr>
          <p:cNvSpPr txBox="1">
            <a:spLocks/>
          </p:cNvSpPr>
          <p:nvPr/>
        </p:nvSpPr>
        <p:spPr>
          <a:xfrm>
            <a:off x="8344082" y="6447528"/>
            <a:ext cx="37546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BC148C8-1191-874D-AD3A-645EC163815C}" type="slidenum">
              <a:rPr lang="fr-BJ" sz="1100" b="1" smtClean="0">
                <a:solidFill>
                  <a:srgbClr val="002060"/>
                </a:solidFill>
                <a:latin typeface="Montserrat" pitchFamily="2" charset="77"/>
              </a:rPr>
              <a:pPr/>
              <a:t>16</a:t>
            </a:fld>
            <a:endParaRPr lang="fr-BJ" sz="1100" b="1">
              <a:solidFill>
                <a:srgbClr val="002060"/>
              </a:solidFill>
              <a:latin typeface="Montserrat" pitchFamily="2" charset="77"/>
            </a:endParaRPr>
          </a:p>
        </p:txBody>
      </p:sp>
      <p:graphicFrame>
        <p:nvGraphicFramePr>
          <p:cNvPr id="9" name="Tableau 8">
            <a:extLst>
              <a:ext uri="{FF2B5EF4-FFF2-40B4-BE49-F238E27FC236}">
                <a16:creationId xmlns:a16="http://schemas.microsoft.com/office/drawing/2014/main" id="{34B1B058-BE98-4F39-8A1F-F629021BA6A1}"/>
              </a:ext>
            </a:extLst>
          </p:cNvPr>
          <p:cNvGraphicFramePr>
            <a:graphicFrameLocks noGrp="1"/>
          </p:cNvGraphicFramePr>
          <p:nvPr>
            <p:extLst>
              <p:ext uri="{D42A27DB-BD31-4B8C-83A1-F6EECF244321}">
                <p14:modId xmlns:p14="http://schemas.microsoft.com/office/powerpoint/2010/main" val="2396398761"/>
              </p:ext>
            </p:extLst>
          </p:nvPr>
        </p:nvGraphicFramePr>
        <p:xfrm>
          <a:off x="4399011" y="3567894"/>
          <a:ext cx="4320540" cy="2290764"/>
        </p:xfrm>
        <a:graphic>
          <a:graphicData uri="http://schemas.openxmlformats.org/drawingml/2006/table">
            <a:tbl>
              <a:tblPr firstRow="1" firstCol="1" bandRow="1">
                <a:tableStyleId>{00A15C55-8517-42AA-B614-E9B94910E393}</a:tableStyleId>
              </a:tblPr>
              <a:tblGrid>
                <a:gridCol w="234711">
                  <a:extLst>
                    <a:ext uri="{9D8B030D-6E8A-4147-A177-3AD203B41FA5}">
                      <a16:colId xmlns:a16="http://schemas.microsoft.com/office/drawing/2014/main" val="2669556550"/>
                    </a:ext>
                  </a:extLst>
                </a:gridCol>
                <a:gridCol w="860298">
                  <a:extLst>
                    <a:ext uri="{9D8B030D-6E8A-4147-A177-3AD203B41FA5}">
                      <a16:colId xmlns:a16="http://schemas.microsoft.com/office/drawing/2014/main" val="911875106"/>
                    </a:ext>
                  </a:extLst>
                </a:gridCol>
                <a:gridCol w="1255706">
                  <a:extLst>
                    <a:ext uri="{9D8B030D-6E8A-4147-A177-3AD203B41FA5}">
                      <a16:colId xmlns:a16="http://schemas.microsoft.com/office/drawing/2014/main" val="984998701"/>
                    </a:ext>
                  </a:extLst>
                </a:gridCol>
                <a:gridCol w="948625">
                  <a:extLst>
                    <a:ext uri="{9D8B030D-6E8A-4147-A177-3AD203B41FA5}">
                      <a16:colId xmlns:a16="http://schemas.microsoft.com/office/drawing/2014/main" val="2042298683"/>
                    </a:ext>
                  </a:extLst>
                </a:gridCol>
                <a:gridCol w="510600">
                  <a:extLst>
                    <a:ext uri="{9D8B030D-6E8A-4147-A177-3AD203B41FA5}">
                      <a16:colId xmlns:a16="http://schemas.microsoft.com/office/drawing/2014/main" val="2187961897"/>
                    </a:ext>
                  </a:extLst>
                </a:gridCol>
                <a:gridCol w="510600">
                  <a:extLst>
                    <a:ext uri="{9D8B030D-6E8A-4147-A177-3AD203B41FA5}">
                      <a16:colId xmlns:a16="http://schemas.microsoft.com/office/drawing/2014/main" val="1490674590"/>
                    </a:ext>
                  </a:extLst>
                </a:gridCol>
              </a:tblGrid>
              <a:tr h="252095">
                <a:tc>
                  <a:txBody>
                    <a:bodyPr/>
                    <a:lstStyle/>
                    <a:p>
                      <a:pPr algn="ctr">
                        <a:lnSpc>
                          <a:spcPct val="107000"/>
                        </a:lnSpc>
                        <a:spcAft>
                          <a:spcPts val="800"/>
                        </a:spcAft>
                      </a:pPr>
                      <a:r>
                        <a:rPr lang="fr-FR" sz="1000">
                          <a:effectLst/>
                        </a:rPr>
                        <a:t>N°</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a:effectLst/>
                        </a:rPr>
                        <a:t>Disciplines</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a:effectLst/>
                        </a:rPr>
                        <a:t>Clubs</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a:effectLst/>
                        </a:rPr>
                        <a:t>Type de club</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a:effectLst/>
                        </a:rPr>
                        <a:t>Total pondéré</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a:effectLst/>
                        </a:rPr>
                        <a:t>Taux appliqué</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776438006"/>
                  </a:ext>
                </a:extLst>
              </a:tr>
              <a:tr h="252095">
                <a:tc>
                  <a:txBody>
                    <a:bodyPr/>
                    <a:lstStyle/>
                    <a:p>
                      <a:pPr algn="ctr">
                        <a:lnSpc>
                          <a:spcPct val="107000"/>
                        </a:lnSpc>
                        <a:spcAft>
                          <a:spcPts val="800"/>
                        </a:spcAft>
                      </a:pPr>
                      <a:r>
                        <a:rPr lang="fr-FR" sz="1100">
                          <a:effectLst/>
                        </a:rPr>
                        <a:t>1</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800"/>
                        </a:spcAft>
                      </a:pPr>
                      <a:r>
                        <a:rPr lang="fr-FR" sz="1100" dirty="0">
                          <a:solidFill>
                            <a:schemeClr val="tx2"/>
                          </a:solidFill>
                          <a:effectLst/>
                        </a:rPr>
                        <a:t>BASKETBALL</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800"/>
                        </a:spcAft>
                      </a:pPr>
                      <a:r>
                        <a:rPr lang="fr-FR" sz="1100" dirty="0">
                          <a:solidFill>
                            <a:schemeClr val="tx2"/>
                          </a:solidFill>
                          <a:effectLst/>
                        </a:rPr>
                        <a:t>CAVALIERS BBC PRO</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Dame pro</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252</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30%</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94466058"/>
                  </a:ext>
                </a:extLst>
              </a:tr>
              <a:tr h="252095">
                <a:tc>
                  <a:txBody>
                    <a:bodyPr/>
                    <a:lstStyle/>
                    <a:p>
                      <a:pPr algn="ctr">
                        <a:lnSpc>
                          <a:spcPct val="107000"/>
                        </a:lnSpc>
                        <a:spcAft>
                          <a:spcPts val="800"/>
                        </a:spcAft>
                      </a:pPr>
                      <a:r>
                        <a:rPr lang="fr-FR" sz="1100">
                          <a:effectLst/>
                        </a:rPr>
                        <a:t>2</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5">
                  <a:txBody>
                    <a:bodyPr/>
                    <a:lstStyle/>
                    <a:p>
                      <a:pPr algn="l">
                        <a:lnSpc>
                          <a:spcPct val="107000"/>
                        </a:lnSpc>
                        <a:spcAft>
                          <a:spcPts val="800"/>
                        </a:spcAft>
                      </a:pPr>
                      <a:r>
                        <a:rPr lang="fr-FR" sz="1100" dirty="0">
                          <a:solidFill>
                            <a:schemeClr val="tx2"/>
                          </a:solidFill>
                          <a:effectLst/>
                        </a:rPr>
                        <a:t>FOOTBALL</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800"/>
                        </a:spcAft>
                      </a:pPr>
                      <a:r>
                        <a:rPr lang="fr-FR" sz="1100" dirty="0">
                          <a:solidFill>
                            <a:schemeClr val="tx2"/>
                          </a:solidFill>
                          <a:effectLst/>
                        </a:rPr>
                        <a:t>ASVO</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Homme sénior pro</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309</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30%</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423511043"/>
                  </a:ext>
                </a:extLst>
              </a:tr>
              <a:tr h="252095">
                <a:tc>
                  <a:txBody>
                    <a:bodyPr/>
                    <a:lstStyle/>
                    <a:p>
                      <a:pPr algn="ctr">
                        <a:lnSpc>
                          <a:spcPct val="107000"/>
                        </a:lnSpc>
                        <a:spcAft>
                          <a:spcPts val="800"/>
                        </a:spcAft>
                      </a:pPr>
                      <a:r>
                        <a:rPr lang="fr-FR" sz="1100">
                          <a:effectLst/>
                        </a:rPr>
                        <a:t>3</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fr-BJ"/>
                    </a:p>
                  </a:txBody>
                  <a:tcPr/>
                </a:tc>
                <a:tc>
                  <a:txBody>
                    <a:bodyPr/>
                    <a:lstStyle/>
                    <a:p>
                      <a:pPr algn="l">
                        <a:lnSpc>
                          <a:spcPct val="107000"/>
                        </a:lnSpc>
                        <a:spcAft>
                          <a:spcPts val="800"/>
                        </a:spcAft>
                      </a:pPr>
                      <a:r>
                        <a:rPr lang="fr-FR" sz="1100">
                          <a:solidFill>
                            <a:schemeClr val="tx2"/>
                          </a:solidFill>
                          <a:effectLst/>
                        </a:rPr>
                        <a:t>CAVALIERS DE NIKKI</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Homme sénior pro</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287</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30%</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27474547"/>
                  </a:ext>
                </a:extLst>
              </a:tr>
              <a:tr h="252095">
                <a:tc>
                  <a:txBody>
                    <a:bodyPr/>
                    <a:lstStyle/>
                    <a:p>
                      <a:pPr algn="l">
                        <a:lnSpc>
                          <a:spcPct val="107000"/>
                        </a:lnSpc>
                        <a:spcAft>
                          <a:spcPts val="800"/>
                        </a:spcAft>
                      </a:pPr>
                      <a:r>
                        <a:rPr lang="fr-FR" sz="1100">
                          <a:effectLst/>
                        </a:rPr>
                        <a:t>4</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fr-BJ"/>
                    </a:p>
                  </a:txBody>
                  <a:tcPr/>
                </a:tc>
                <a:tc>
                  <a:txBody>
                    <a:bodyPr/>
                    <a:lstStyle/>
                    <a:p>
                      <a:pPr algn="l">
                        <a:lnSpc>
                          <a:spcPct val="107000"/>
                        </a:lnSpc>
                        <a:spcAft>
                          <a:spcPts val="800"/>
                        </a:spcAft>
                      </a:pPr>
                      <a:r>
                        <a:rPr lang="fr-FR" sz="1100">
                          <a:solidFill>
                            <a:schemeClr val="tx2"/>
                          </a:solidFill>
                          <a:effectLst/>
                        </a:rPr>
                        <a:t>BANI GANSE FC</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Homme pro</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292</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30%</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52032984"/>
                  </a:ext>
                </a:extLst>
              </a:tr>
              <a:tr h="252095">
                <a:tc>
                  <a:txBody>
                    <a:bodyPr/>
                    <a:lstStyle/>
                    <a:p>
                      <a:pPr algn="ctr">
                        <a:lnSpc>
                          <a:spcPct val="107000"/>
                        </a:lnSpc>
                        <a:spcAft>
                          <a:spcPts val="800"/>
                        </a:spcAft>
                      </a:pPr>
                      <a:r>
                        <a:rPr lang="fr-FR" sz="1100">
                          <a:effectLst/>
                        </a:rPr>
                        <a:t>5</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fr-BJ"/>
                    </a:p>
                  </a:txBody>
                  <a:tcPr/>
                </a:tc>
                <a:tc>
                  <a:txBody>
                    <a:bodyPr/>
                    <a:lstStyle/>
                    <a:p>
                      <a:pPr algn="l">
                        <a:lnSpc>
                          <a:spcPct val="107000"/>
                        </a:lnSpc>
                        <a:spcAft>
                          <a:spcPts val="800"/>
                        </a:spcAft>
                      </a:pPr>
                      <a:r>
                        <a:rPr lang="fr-FR" sz="1100">
                          <a:solidFill>
                            <a:schemeClr val="tx2"/>
                          </a:solidFill>
                          <a:effectLst/>
                        </a:rPr>
                        <a:t>AS TAKUNNIN FC De KANDI </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Homme pro</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253</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30%</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464226513"/>
                  </a:ext>
                </a:extLst>
              </a:tr>
              <a:tr h="252095">
                <a:tc>
                  <a:txBody>
                    <a:bodyPr/>
                    <a:lstStyle/>
                    <a:p>
                      <a:pPr algn="l">
                        <a:lnSpc>
                          <a:spcPct val="107000"/>
                        </a:lnSpc>
                        <a:spcAft>
                          <a:spcPts val="800"/>
                        </a:spcAft>
                      </a:pPr>
                      <a:r>
                        <a:rPr lang="fr-FR" sz="1100">
                          <a:effectLst/>
                        </a:rPr>
                        <a:t>6</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fr-BJ"/>
                    </a:p>
                  </a:txBody>
                  <a:tcPr/>
                </a:tc>
                <a:tc>
                  <a:txBody>
                    <a:bodyPr/>
                    <a:lstStyle/>
                    <a:p>
                      <a:pPr algn="l">
                        <a:lnSpc>
                          <a:spcPct val="107000"/>
                        </a:lnSpc>
                        <a:spcAft>
                          <a:spcPts val="800"/>
                        </a:spcAft>
                      </a:pPr>
                      <a:r>
                        <a:rPr lang="fr-FR" sz="1100">
                          <a:solidFill>
                            <a:schemeClr val="tx2"/>
                          </a:solidFill>
                          <a:effectLst/>
                        </a:rPr>
                        <a:t>LOTO POPO FC</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Homme pro</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a:solidFill>
                            <a:schemeClr val="tx2"/>
                          </a:solidFill>
                          <a:effectLst/>
                        </a:rPr>
                        <a:t>269</a:t>
                      </a:r>
                      <a:endParaRPr lang="fr-BJ" sz="1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dirty="0">
                          <a:solidFill>
                            <a:schemeClr val="tx2"/>
                          </a:solidFill>
                          <a:effectLst/>
                        </a:rPr>
                        <a:t>30%</a:t>
                      </a:r>
                      <a:endParaRPr lang="fr-BJ" sz="1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39784125"/>
                  </a:ext>
                </a:extLst>
              </a:tr>
            </a:tbl>
          </a:graphicData>
        </a:graphic>
      </p:graphicFrame>
      <p:graphicFrame>
        <p:nvGraphicFramePr>
          <p:cNvPr id="13" name="Tableau 12">
            <a:extLst>
              <a:ext uri="{FF2B5EF4-FFF2-40B4-BE49-F238E27FC236}">
                <a16:creationId xmlns:a16="http://schemas.microsoft.com/office/drawing/2014/main" id="{71D27480-7310-4B2A-BA68-F59AFB10C810}"/>
              </a:ext>
            </a:extLst>
          </p:cNvPr>
          <p:cNvGraphicFramePr>
            <a:graphicFrameLocks noGrp="1"/>
          </p:cNvGraphicFramePr>
          <p:nvPr>
            <p:extLst>
              <p:ext uri="{D42A27DB-BD31-4B8C-83A1-F6EECF244321}">
                <p14:modId xmlns:p14="http://schemas.microsoft.com/office/powerpoint/2010/main" val="2263962478"/>
              </p:ext>
            </p:extLst>
          </p:nvPr>
        </p:nvGraphicFramePr>
        <p:xfrm>
          <a:off x="601448" y="1866900"/>
          <a:ext cx="3609828" cy="2225041"/>
        </p:xfrm>
        <a:graphic>
          <a:graphicData uri="http://schemas.openxmlformats.org/drawingml/2006/table">
            <a:tbl>
              <a:tblPr firstRow="1" firstCol="1" bandRow="1">
                <a:tableStyleId>{00A15C55-8517-42AA-B614-E9B94910E393}</a:tableStyleId>
              </a:tblPr>
              <a:tblGrid>
                <a:gridCol w="311994">
                  <a:extLst>
                    <a:ext uri="{9D8B030D-6E8A-4147-A177-3AD203B41FA5}">
                      <a16:colId xmlns:a16="http://schemas.microsoft.com/office/drawing/2014/main" val="855811003"/>
                    </a:ext>
                  </a:extLst>
                </a:gridCol>
                <a:gridCol w="1358133">
                  <a:extLst>
                    <a:ext uri="{9D8B030D-6E8A-4147-A177-3AD203B41FA5}">
                      <a16:colId xmlns:a16="http://schemas.microsoft.com/office/drawing/2014/main" val="4147738881"/>
                    </a:ext>
                  </a:extLst>
                </a:gridCol>
                <a:gridCol w="969509">
                  <a:extLst>
                    <a:ext uri="{9D8B030D-6E8A-4147-A177-3AD203B41FA5}">
                      <a16:colId xmlns:a16="http://schemas.microsoft.com/office/drawing/2014/main" val="2695226245"/>
                    </a:ext>
                  </a:extLst>
                </a:gridCol>
                <a:gridCol w="970192">
                  <a:extLst>
                    <a:ext uri="{9D8B030D-6E8A-4147-A177-3AD203B41FA5}">
                      <a16:colId xmlns:a16="http://schemas.microsoft.com/office/drawing/2014/main" val="2136852435"/>
                    </a:ext>
                  </a:extLst>
                </a:gridCol>
              </a:tblGrid>
              <a:tr h="761782">
                <a:tc>
                  <a:txBody>
                    <a:bodyPr/>
                    <a:lstStyle/>
                    <a:p>
                      <a:pPr algn="ctr">
                        <a:lnSpc>
                          <a:spcPct val="107000"/>
                        </a:lnSpc>
                        <a:spcAft>
                          <a:spcPts val="800"/>
                        </a:spcAft>
                      </a:pPr>
                      <a:r>
                        <a:rPr lang="fr-FR" sz="1000">
                          <a:effectLst/>
                        </a:rPr>
                        <a:t>N°</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a:effectLst/>
                        </a:rPr>
                        <a:t>FEDERATIONS</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dirty="0">
                          <a:effectLst/>
                        </a:rPr>
                        <a:t>TOTAL PONDERE</a:t>
                      </a:r>
                      <a:endParaRPr lang="fr-BJ"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000">
                          <a:effectLst/>
                        </a:rPr>
                        <a:t>TAUX APPLIQUE</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807205475"/>
                  </a:ext>
                </a:extLst>
              </a:tr>
              <a:tr h="487753">
                <a:tc>
                  <a:txBody>
                    <a:bodyPr/>
                    <a:lstStyle/>
                    <a:p>
                      <a:pPr algn="ctr">
                        <a:lnSpc>
                          <a:spcPct val="107000"/>
                        </a:lnSpc>
                        <a:spcAft>
                          <a:spcPts val="800"/>
                        </a:spcAft>
                      </a:pPr>
                      <a:r>
                        <a:rPr lang="fr-FR" sz="1100">
                          <a:effectLst/>
                        </a:rPr>
                        <a:t>1</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fr-FR" sz="1100" b="1" dirty="0">
                          <a:solidFill>
                            <a:schemeClr val="tx2"/>
                          </a:solidFill>
                          <a:effectLst/>
                        </a:rPr>
                        <a:t>BASKETBALL</a:t>
                      </a:r>
                      <a:endParaRPr lang="fr-BJ" sz="11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b="1" dirty="0">
                          <a:solidFill>
                            <a:schemeClr val="tx2"/>
                          </a:solidFill>
                          <a:effectLst/>
                        </a:rPr>
                        <a:t>319</a:t>
                      </a:r>
                      <a:endParaRPr lang="fr-BJ" sz="11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b="1" dirty="0">
                          <a:solidFill>
                            <a:schemeClr val="tx2"/>
                          </a:solidFill>
                          <a:effectLst/>
                        </a:rPr>
                        <a:t>20%</a:t>
                      </a:r>
                      <a:endParaRPr lang="fr-BJ" sz="11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06815378"/>
                  </a:ext>
                </a:extLst>
              </a:tr>
              <a:tr h="487753">
                <a:tc>
                  <a:txBody>
                    <a:bodyPr/>
                    <a:lstStyle/>
                    <a:p>
                      <a:pPr algn="ctr">
                        <a:lnSpc>
                          <a:spcPct val="107000"/>
                        </a:lnSpc>
                        <a:spcAft>
                          <a:spcPts val="800"/>
                        </a:spcAft>
                      </a:pPr>
                      <a:r>
                        <a:rPr lang="fr-FR" sz="1100">
                          <a:effectLst/>
                        </a:rPr>
                        <a:t>2</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fr-FR" sz="1100" b="1">
                          <a:solidFill>
                            <a:schemeClr val="tx2"/>
                          </a:solidFill>
                          <a:effectLst/>
                        </a:rPr>
                        <a:t>HANDBALL</a:t>
                      </a:r>
                      <a:endParaRPr lang="fr-BJ" sz="1100" b="1">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b="1">
                          <a:solidFill>
                            <a:schemeClr val="tx2"/>
                          </a:solidFill>
                          <a:effectLst/>
                        </a:rPr>
                        <a:t>337</a:t>
                      </a:r>
                      <a:endParaRPr lang="fr-BJ" sz="1100" b="1">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b="1" dirty="0">
                          <a:solidFill>
                            <a:schemeClr val="tx2"/>
                          </a:solidFill>
                          <a:effectLst/>
                        </a:rPr>
                        <a:t>20%</a:t>
                      </a:r>
                      <a:endParaRPr lang="fr-BJ" sz="11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527735544"/>
                  </a:ext>
                </a:extLst>
              </a:tr>
              <a:tr h="487753">
                <a:tc>
                  <a:txBody>
                    <a:bodyPr/>
                    <a:lstStyle/>
                    <a:p>
                      <a:pPr algn="ctr">
                        <a:lnSpc>
                          <a:spcPct val="107000"/>
                        </a:lnSpc>
                        <a:spcAft>
                          <a:spcPts val="800"/>
                        </a:spcAft>
                      </a:pPr>
                      <a:r>
                        <a:rPr lang="fr-FR" sz="1100">
                          <a:effectLst/>
                        </a:rPr>
                        <a:t>3</a:t>
                      </a:r>
                      <a:endParaRPr lang="fr-BJ"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fr-FR" sz="1100" b="1">
                          <a:solidFill>
                            <a:schemeClr val="tx2"/>
                          </a:solidFill>
                          <a:effectLst/>
                        </a:rPr>
                        <a:t>TAEKWONDO</a:t>
                      </a:r>
                      <a:endParaRPr lang="fr-BJ" sz="1100" b="1">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b="1">
                          <a:solidFill>
                            <a:schemeClr val="tx2"/>
                          </a:solidFill>
                          <a:effectLst/>
                        </a:rPr>
                        <a:t>301</a:t>
                      </a:r>
                      <a:endParaRPr lang="fr-BJ" sz="1100" b="1">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100" b="1" dirty="0">
                          <a:solidFill>
                            <a:schemeClr val="tx2"/>
                          </a:solidFill>
                          <a:effectLst/>
                        </a:rPr>
                        <a:t>20%</a:t>
                      </a:r>
                      <a:endParaRPr lang="fr-BJ" sz="11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23791460"/>
                  </a:ext>
                </a:extLst>
              </a:tr>
            </a:tbl>
          </a:graphicData>
        </a:graphic>
      </p:graphicFrame>
    </p:spTree>
    <p:extLst>
      <p:ext uri="{BB962C8B-B14F-4D97-AF65-F5344CB8AC3E}">
        <p14:creationId xmlns:p14="http://schemas.microsoft.com/office/powerpoint/2010/main" val="1365018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2D7CFCD-8226-8E46-81A3-B57555535FEB}"/>
              </a:ext>
            </a:extLst>
          </p:cNvPr>
          <p:cNvSpPr txBox="1"/>
          <p:nvPr/>
        </p:nvSpPr>
        <p:spPr>
          <a:xfrm>
            <a:off x="2768008" y="822490"/>
            <a:ext cx="4065537" cy="438710"/>
          </a:xfrm>
          <a:prstGeom prst="rect">
            <a:avLst/>
          </a:prstGeom>
          <a:noFill/>
        </p:spPr>
        <p:txBody>
          <a:bodyPr wrap="none" rtlCol="0">
            <a:spAutoFit/>
          </a:bodyPr>
          <a:lstStyle/>
          <a:p>
            <a:pPr algn="ctr" defTabSz="685846"/>
            <a:r>
              <a:rPr lang="en-US" sz="2251" b="1" dirty="0">
                <a:solidFill>
                  <a:srgbClr val="002060"/>
                </a:solidFill>
                <a:latin typeface="Poppins" pitchFamily="2" charset="77"/>
                <a:cs typeface="Poppins" pitchFamily="2" charset="77"/>
              </a:rPr>
              <a:t>REMARQUES IMPORTANTES</a:t>
            </a:r>
          </a:p>
        </p:txBody>
      </p:sp>
      <p:sp>
        <p:nvSpPr>
          <p:cNvPr id="19" name="TextBox 18">
            <a:extLst>
              <a:ext uri="{FF2B5EF4-FFF2-40B4-BE49-F238E27FC236}">
                <a16:creationId xmlns:a16="http://schemas.microsoft.com/office/drawing/2014/main" id="{D671B36E-E811-BE46-BAA7-E8836912EA6F}"/>
              </a:ext>
            </a:extLst>
          </p:cNvPr>
          <p:cNvSpPr txBox="1"/>
          <p:nvPr/>
        </p:nvSpPr>
        <p:spPr>
          <a:xfrm>
            <a:off x="833667" y="1534322"/>
            <a:ext cx="7934220" cy="955518"/>
          </a:xfrm>
          <a:prstGeom prst="rect">
            <a:avLst/>
          </a:prstGeom>
          <a:noFill/>
        </p:spPr>
        <p:txBody>
          <a:bodyPr wrap="square" rtlCol="0">
            <a:spAutoFit/>
          </a:bodyPr>
          <a:lstStyle/>
          <a:p>
            <a:pPr algn="just" defTabSz="685846">
              <a:lnSpc>
                <a:spcPct val="120000"/>
              </a:lnSpc>
              <a:defRPr sz="1800">
                <a:solidFill>
                  <a:srgbClr val="003366"/>
                </a:solidFill>
                <a:latin typeface="Calibri"/>
              </a:defRPr>
            </a:pPr>
            <a:r>
              <a:rPr lang="fr-FR" sz="1600" b="1" dirty="0">
                <a:solidFill>
                  <a:srgbClr val="003366"/>
                </a:solidFill>
                <a:latin typeface="Montserrat" pitchFamily="2" charset="77"/>
              </a:rPr>
              <a:t>Il est important de signaler que l’augmentation ou la diminution des subventions a tenu compte des mouvements de chaque fédération ou club à la fin du championnat 2024.</a:t>
            </a:r>
          </a:p>
        </p:txBody>
      </p:sp>
      <p:sp>
        <p:nvSpPr>
          <p:cNvPr id="2" name="Freeform 15">
            <a:extLst>
              <a:ext uri="{FF2B5EF4-FFF2-40B4-BE49-F238E27FC236}">
                <a16:creationId xmlns:a16="http://schemas.microsoft.com/office/drawing/2014/main" id="{CB25A6E1-4958-2840-9F1D-A5968F0BDDCA}"/>
              </a:ext>
            </a:extLst>
          </p:cNvPr>
          <p:cNvSpPr>
            <a:spLocks noChangeArrowheads="1"/>
          </p:cNvSpPr>
          <p:nvPr/>
        </p:nvSpPr>
        <p:spPr bwMode="auto">
          <a:xfrm>
            <a:off x="2612582" y="2804640"/>
            <a:ext cx="917846" cy="1068796"/>
          </a:xfrm>
          <a:custGeom>
            <a:avLst/>
            <a:gdLst>
              <a:gd name="T0" fmla="*/ 787 w 2333"/>
              <a:gd name="T1" fmla="*/ 40 h 2717"/>
              <a:gd name="T2" fmla="*/ 787 w 2333"/>
              <a:gd name="T3" fmla="*/ 40 h 2717"/>
              <a:gd name="T4" fmla="*/ 930 w 2333"/>
              <a:gd name="T5" fmla="*/ 41 h 2717"/>
              <a:gd name="T6" fmla="*/ 930 w 2333"/>
              <a:gd name="T7" fmla="*/ 41 h 2717"/>
              <a:gd name="T8" fmla="*/ 2332 w 2333"/>
              <a:gd name="T9" fmla="*/ 2289 h 2717"/>
              <a:gd name="T10" fmla="*/ 1146 w 2333"/>
              <a:gd name="T11" fmla="*/ 2716 h 2717"/>
              <a:gd name="T12" fmla="*/ 1146 w 2333"/>
              <a:gd name="T13" fmla="*/ 2716 h 2717"/>
              <a:gd name="T14" fmla="*/ 39 w 2333"/>
              <a:gd name="T15" fmla="*/ 932 h 2717"/>
              <a:gd name="T16" fmla="*/ 39 w 2333"/>
              <a:gd name="T17" fmla="*/ 932 h 2717"/>
              <a:gd name="T18" fmla="*/ 40 w 2333"/>
              <a:gd name="T19" fmla="*/ 787 h 2717"/>
              <a:gd name="T20" fmla="*/ 787 w 2333"/>
              <a:gd name="T21" fmla="*/ 40 h 2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3" h="2717">
                <a:moveTo>
                  <a:pt x="787" y="40"/>
                </a:moveTo>
                <a:lnTo>
                  <a:pt x="787" y="40"/>
                </a:lnTo>
                <a:cubicBezTo>
                  <a:pt x="827" y="0"/>
                  <a:pt x="891" y="0"/>
                  <a:pt x="930" y="41"/>
                </a:cubicBezTo>
                <a:lnTo>
                  <a:pt x="930" y="41"/>
                </a:lnTo>
                <a:cubicBezTo>
                  <a:pt x="1552" y="682"/>
                  <a:pt x="2029" y="1449"/>
                  <a:pt x="2332" y="2289"/>
                </a:cubicBezTo>
                <a:lnTo>
                  <a:pt x="1146" y="2716"/>
                </a:lnTo>
                <a:lnTo>
                  <a:pt x="1146" y="2716"/>
                </a:lnTo>
                <a:cubicBezTo>
                  <a:pt x="907" y="2050"/>
                  <a:pt x="529" y="1442"/>
                  <a:pt x="39" y="932"/>
                </a:cubicBezTo>
                <a:lnTo>
                  <a:pt x="39" y="932"/>
                </a:lnTo>
                <a:cubicBezTo>
                  <a:pt x="0" y="891"/>
                  <a:pt x="0" y="826"/>
                  <a:pt x="40" y="787"/>
                </a:cubicBezTo>
                <a:lnTo>
                  <a:pt x="787" y="40"/>
                </a:lnTo>
              </a:path>
            </a:pathLst>
          </a:custGeom>
          <a:solidFill>
            <a:schemeClr val="accent1"/>
          </a:solidFill>
          <a:ln>
            <a:noFill/>
          </a:ln>
          <a:effectLst/>
        </p:spPr>
        <p:txBody>
          <a:bodyPr wrap="none" anchor="ctr"/>
          <a:lstStyle/>
          <a:p>
            <a:pPr defTabSz="685846"/>
            <a:endParaRPr lang="en-US" sz="2450">
              <a:solidFill>
                <a:srgbClr val="AAAAAA"/>
              </a:solidFill>
              <a:latin typeface="Calibri" panose="020F0502020204030204"/>
            </a:endParaRPr>
          </a:p>
        </p:txBody>
      </p:sp>
      <p:sp>
        <p:nvSpPr>
          <p:cNvPr id="3" name="Freeform 16">
            <a:extLst>
              <a:ext uri="{FF2B5EF4-FFF2-40B4-BE49-F238E27FC236}">
                <a16:creationId xmlns:a16="http://schemas.microsoft.com/office/drawing/2014/main" id="{A184417D-96CE-AB41-A39A-CDA2B9620CBD}"/>
              </a:ext>
            </a:extLst>
          </p:cNvPr>
          <p:cNvSpPr>
            <a:spLocks noChangeArrowheads="1"/>
          </p:cNvSpPr>
          <p:nvPr/>
        </p:nvSpPr>
        <p:spPr bwMode="auto">
          <a:xfrm>
            <a:off x="3063697" y="3703401"/>
            <a:ext cx="631562" cy="1074001"/>
          </a:xfrm>
          <a:custGeom>
            <a:avLst/>
            <a:gdLst>
              <a:gd name="T0" fmla="*/ 1189 w 1607"/>
              <a:gd name="T1" fmla="*/ 0 h 2730"/>
              <a:gd name="T2" fmla="*/ 1189 w 1607"/>
              <a:gd name="T3" fmla="*/ 0 h 2730"/>
              <a:gd name="T4" fmla="*/ 1512 w 1607"/>
              <a:gd name="T5" fmla="*/ 2729 h 2730"/>
              <a:gd name="T6" fmla="*/ 258 w 1607"/>
              <a:gd name="T7" fmla="*/ 2601 h 2730"/>
              <a:gd name="T8" fmla="*/ 258 w 1607"/>
              <a:gd name="T9" fmla="*/ 2601 h 2730"/>
              <a:gd name="T10" fmla="*/ 0 w 1607"/>
              <a:gd name="T11" fmla="*/ 418 h 2730"/>
              <a:gd name="T12" fmla="*/ 1189 w 1607"/>
              <a:gd name="T13" fmla="*/ 0 h 2730"/>
            </a:gdLst>
            <a:ahLst/>
            <a:cxnLst>
              <a:cxn ang="0">
                <a:pos x="T0" y="T1"/>
              </a:cxn>
              <a:cxn ang="0">
                <a:pos x="T2" y="T3"/>
              </a:cxn>
              <a:cxn ang="0">
                <a:pos x="T4" y="T5"/>
              </a:cxn>
              <a:cxn ang="0">
                <a:pos x="T6" y="T7"/>
              </a:cxn>
              <a:cxn ang="0">
                <a:pos x="T8" y="T9"/>
              </a:cxn>
              <a:cxn ang="0">
                <a:pos x="T10" y="T11"/>
              </a:cxn>
              <a:cxn ang="0">
                <a:pos x="T12" y="T13"/>
              </a:cxn>
            </a:cxnLst>
            <a:rect l="0" t="0" r="r" b="b"/>
            <a:pathLst>
              <a:path w="1607" h="2730">
                <a:moveTo>
                  <a:pt x="1189" y="0"/>
                </a:moveTo>
                <a:lnTo>
                  <a:pt x="1189" y="0"/>
                </a:lnTo>
                <a:cubicBezTo>
                  <a:pt x="1496" y="876"/>
                  <a:pt x="1606" y="1808"/>
                  <a:pt x="1512" y="2729"/>
                </a:cubicBezTo>
                <a:lnTo>
                  <a:pt x="258" y="2601"/>
                </a:lnTo>
                <a:lnTo>
                  <a:pt x="258" y="2601"/>
                </a:lnTo>
                <a:cubicBezTo>
                  <a:pt x="334" y="1863"/>
                  <a:pt x="246" y="1118"/>
                  <a:pt x="0" y="418"/>
                </a:cubicBezTo>
                <a:lnTo>
                  <a:pt x="1189"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685846"/>
            <a:endParaRPr lang="en-US" sz="2450">
              <a:solidFill>
                <a:srgbClr val="AAAAAA"/>
              </a:solidFill>
              <a:latin typeface="Calibri" panose="020F0502020204030204"/>
            </a:endParaRPr>
          </a:p>
        </p:txBody>
      </p:sp>
      <p:sp>
        <p:nvSpPr>
          <p:cNvPr id="4" name="Freeform 17">
            <a:extLst>
              <a:ext uri="{FF2B5EF4-FFF2-40B4-BE49-F238E27FC236}">
                <a16:creationId xmlns:a16="http://schemas.microsoft.com/office/drawing/2014/main" id="{25828594-2457-ED42-B82D-9FF9B169D6CC}"/>
              </a:ext>
            </a:extLst>
          </p:cNvPr>
          <p:cNvSpPr>
            <a:spLocks noChangeArrowheads="1"/>
          </p:cNvSpPr>
          <p:nvPr/>
        </p:nvSpPr>
        <p:spPr bwMode="auto">
          <a:xfrm>
            <a:off x="2879781" y="4718410"/>
            <a:ext cx="779041" cy="1079207"/>
          </a:xfrm>
          <a:custGeom>
            <a:avLst/>
            <a:gdLst>
              <a:gd name="T0" fmla="*/ 1979 w 1980"/>
              <a:gd name="T1" fmla="*/ 148 h 2743"/>
              <a:gd name="T2" fmla="*/ 1979 w 1980"/>
              <a:gd name="T3" fmla="*/ 148 h 2743"/>
              <a:gd name="T4" fmla="*/ 1069 w 1980"/>
              <a:gd name="T5" fmla="*/ 2742 h 2743"/>
              <a:gd name="T6" fmla="*/ 0 w 1980"/>
              <a:gd name="T7" fmla="*/ 2075 h 2743"/>
              <a:gd name="T8" fmla="*/ 0 w 1980"/>
              <a:gd name="T9" fmla="*/ 2075 h 2743"/>
              <a:gd name="T10" fmla="*/ 728 w 1980"/>
              <a:gd name="T11" fmla="*/ 0 h 2743"/>
              <a:gd name="T12" fmla="*/ 1979 w 1980"/>
              <a:gd name="T13" fmla="*/ 148 h 2743"/>
            </a:gdLst>
            <a:ahLst/>
            <a:cxnLst>
              <a:cxn ang="0">
                <a:pos x="T0" y="T1"/>
              </a:cxn>
              <a:cxn ang="0">
                <a:pos x="T2" y="T3"/>
              </a:cxn>
              <a:cxn ang="0">
                <a:pos x="T4" y="T5"/>
              </a:cxn>
              <a:cxn ang="0">
                <a:pos x="T6" y="T7"/>
              </a:cxn>
              <a:cxn ang="0">
                <a:pos x="T8" y="T9"/>
              </a:cxn>
              <a:cxn ang="0">
                <a:pos x="T10" y="T11"/>
              </a:cxn>
              <a:cxn ang="0">
                <a:pos x="T12" y="T13"/>
              </a:cxn>
            </a:cxnLst>
            <a:rect l="0" t="0" r="r" b="b"/>
            <a:pathLst>
              <a:path w="1980" h="2743">
                <a:moveTo>
                  <a:pt x="1979" y="148"/>
                </a:moveTo>
                <a:lnTo>
                  <a:pt x="1979" y="148"/>
                </a:lnTo>
                <a:cubicBezTo>
                  <a:pt x="1870" y="1069"/>
                  <a:pt x="1560" y="1955"/>
                  <a:pt x="1069" y="2742"/>
                </a:cubicBezTo>
                <a:lnTo>
                  <a:pt x="0" y="2075"/>
                </a:lnTo>
                <a:lnTo>
                  <a:pt x="0" y="2075"/>
                </a:lnTo>
                <a:cubicBezTo>
                  <a:pt x="392" y="1445"/>
                  <a:pt x="641" y="737"/>
                  <a:pt x="728" y="0"/>
                </a:cubicBezTo>
                <a:lnTo>
                  <a:pt x="1979" y="148"/>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685846"/>
            <a:endParaRPr lang="en-US" sz="2450">
              <a:solidFill>
                <a:srgbClr val="AAAAAA"/>
              </a:solidFill>
              <a:latin typeface="Calibri" panose="020F0502020204030204"/>
            </a:endParaRPr>
          </a:p>
        </p:txBody>
      </p:sp>
      <p:cxnSp>
        <p:nvCxnSpPr>
          <p:cNvPr id="22" name="Straight Connector 21">
            <a:extLst>
              <a:ext uri="{FF2B5EF4-FFF2-40B4-BE49-F238E27FC236}">
                <a16:creationId xmlns:a16="http://schemas.microsoft.com/office/drawing/2014/main" id="{63E3788C-DE21-504D-BC2C-CE0CA80E054B}"/>
              </a:ext>
            </a:extLst>
          </p:cNvPr>
          <p:cNvCxnSpPr>
            <a:cxnSpLocks/>
          </p:cNvCxnSpPr>
          <p:nvPr/>
        </p:nvCxnSpPr>
        <p:spPr>
          <a:xfrm>
            <a:off x="3125475" y="3391560"/>
            <a:ext cx="972309" cy="0"/>
          </a:xfrm>
          <a:prstGeom prst="line">
            <a:avLst/>
          </a:prstGeom>
          <a:ln w="76200">
            <a:solidFill>
              <a:schemeClr val="tx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77480F3-17EC-AE49-9F3C-EC588E7EB826}"/>
              </a:ext>
            </a:extLst>
          </p:cNvPr>
          <p:cNvCxnSpPr>
            <a:cxnSpLocks/>
          </p:cNvCxnSpPr>
          <p:nvPr/>
        </p:nvCxnSpPr>
        <p:spPr>
          <a:xfrm>
            <a:off x="3435002" y="4270488"/>
            <a:ext cx="662782" cy="0"/>
          </a:xfrm>
          <a:prstGeom prst="line">
            <a:avLst/>
          </a:prstGeom>
          <a:ln w="76200">
            <a:solidFill>
              <a:schemeClr val="tx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807B96B-2DE0-9946-8E03-F484ED4C7F9E}"/>
              </a:ext>
            </a:extLst>
          </p:cNvPr>
          <p:cNvCxnSpPr>
            <a:cxnSpLocks/>
          </p:cNvCxnSpPr>
          <p:nvPr/>
        </p:nvCxnSpPr>
        <p:spPr>
          <a:xfrm>
            <a:off x="3318889" y="5149416"/>
            <a:ext cx="778895" cy="0"/>
          </a:xfrm>
          <a:prstGeom prst="line">
            <a:avLst/>
          </a:prstGeom>
          <a:ln w="76200">
            <a:solidFill>
              <a:schemeClr val="tx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8" name="Subtitle 2">
            <a:extLst>
              <a:ext uri="{FF2B5EF4-FFF2-40B4-BE49-F238E27FC236}">
                <a16:creationId xmlns:a16="http://schemas.microsoft.com/office/drawing/2014/main" id="{0375DD85-FF7C-1742-8B19-1880378E5BEE}"/>
              </a:ext>
            </a:extLst>
          </p:cNvPr>
          <p:cNvSpPr txBox="1">
            <a:spLocks/>
          </p:cNvSpPr>
          <p:nvPr/>
        </p:nvSpPr>
        <p:spPr>
          <a:xfrm>
            <a:off x="4388375" y="2753965"/>
            <a:ext cx="4379512" cy="903653"/>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407972">
              <a:defRPr sz="1800">
                <a:solidFill>
                  <a:srgbClr val="003366"/>
                </a:solidFill>
                <a:latin typeface="Calibri"/>
              </a:defRPr>
            </a:pPr>
            <a:r>
              <a:rPr lang="fr-FR" sz="1200" b="1" dirty="0">
                <a:solidFill>
                  <a:srgbClr val="003366"/>
                </a:solidFill>
                <a:latin typeface="Montserrat" pitchFamily="2" charset="77"/>
              </a:rPr>
              <a:t>un taux d’augmentation de 20% </a:t>
            </a:r>
            <a:r>
              <a:rPr lang="fr-FR" sz="1200" dirty="0">
                <a:solidFill>
                  <a:srgbClr val="003366"/>
                </a:solidFill>
                <a:latin typeface="Montserrat" pitchFamily="2" charset="77"/>
              </a:rPr>
              <a:t>recevra le montant prévu (MP) au titre de 2024 pour les ligues professionnelles plus 20%xMP, soit une subvention de MPx1,2 au titre de 2025</a:t>
            </a:r>
          </a:p>
        </p:txBody>
      </p:sp>
      <p:sp>
        <p:nvSpPr>
          <p:cNvPr id="32" name="Subtitle 2">
            <a:extLst>
              <a:ext uri="{FF2B5EF4-FFF2-40B4-BE49-F238E27FC236}">
                <a16:creationId xmlns:a16="http://schemas.microsoft.com/office/drawing/2014/main" id="{800E586D-21F5-844D-8439-02EBA3414250}"/>
              </a:ext>
            </a:extLst>
          </p:cNvPr>
          <p:cNvSpPr txBox="1">
            <a:spLocks/>
          </p:cNvSpPr>
          <p:nvPr/>
        </p:nvSpPr>
        <p:spPr>
          <a:xfrm>
            <a:off x="4388378" y="3841954"/>
            <a:ext cx="4379509" cy="903653"/>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407972">
              <a:defRPr sz="1800">
                <a:solidFill>
                  <a:srgbClr val="003366"/>
                </a:solidFill>
                <a:latin typeface="Calibri"/>
              </a:defRPr>
            </a:pPr>
            <a:r>
              <a:rPr lang="fr-FR" sz="1200" b="1" dirty="0">
                <a:solidFill>
                  <a:srgbClr val="003366"/>
                </a:solidFill>
                <a:latin typeface="Montserrat" pitchFamily="2" charset="77"/>
              </a:rPr>
              <a:t>Un taux de diminution de 15%</a:t>
            </a:r>
            <a:r>
              <a:rPr lang="fr-FR" sz="1200" dirty="0">
                <a:solidFill>
                  <a:srgbClr val="003366"/>
                </a:solidFill>
                <a:latin typeface="Montserrat" pitchFamily="2" charset="77"/>
              </a:rPr>
              <a:t> recevra le montant prévu (MP) au titre de 2024 pour les ligues professionnelles moins 15%xMP soit une subvention de MPx0,85 au titre de 2025</a:t>
            </a:r>
          </a:p>
        </p:txBody>
      </p:sp>
      <p:sp>
        <p:nvSpPr>
          <p:cNvPr id="35" name="Subtitle 2">
            <a:extLst>
              <a:ext uri="{FF2B5EF4-FFF2-40B4-BE49-F238E27FC236}">
                <a16:creationId xmlns:a16="http://schemas.microsoft.com/office/drawing/2014/main" id="{AFCCA66F-1902-BF49-9A8A-DB5331CAFDC0}"/>
              </a:ext>
            </a:extLst>
          </p:cNvPr>
          <p:cNvSpPr txBox="1">
            <a:spLocks/>
          </p:cNvSpPr>
          <p:nvPr/>
        </p:nvSpPr>
        <p:spPr>
          <a:xfrm>
            <a:off x="4388376" y="4910214"/>
            <a:ext cx="3409454" cy="903653"/>
          </a:xfrm>
          <a:prstGeom prst="rect">
            <a:avLst/>
          </a:prstGeom>
        </p:spPr>
        <p:txBody>
          <a:bodyPr vert="horz" wrap="square" lIns="34299" tIns="17149" rIns="34299" bIns="1714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407972">
              <a:defRPr sz="1800">
                <a:solidFill>
                  <a:srgbClr val="003366"/>
                </a:solidFill>
                <a:latin typeface="Calibri"/>
              </a:defRPr>
            </a:pPr>
            <a:r>
              <a:rPr lang="fr-FR" sz="1200" b="1" dirty="0">
                <a:solidFill>
                  <a:srgbClr val="003366"/>
                </a:solidFill>
                <a:latin typeface="Montserrat" pitchFamily="2" charset="77"/>
              </a:rPr>
              <a:t>Un taux de 0% </a:t>
            </a:r>
            <a:r>
              <a:rPr lang="fr-FR" sz="1200" dirty="0">
                <a:solidFill>
                  <a:srgbClr val="003366"/>
                </a:solidFill>
                <a:latin typeface="Montserrat" pitchFamily="2" charset="77"/>
              </a:rPr>
              <a:t>recevra le montant prévu (MP) au titre de 2024 pour les ligues professionnelles et non ce qu’il avait obtenu au titre de 2024. </a:t>
            </a:r>
          </a:p>
        </p:txBody>
      </p:sp>
      <p:sp>
        <p:nvSpPr>
          <p:cNvPr id="7" name="ZoneTexte 6">
            <a:extLst>
              <a:ext uri="{FF2B5EF4-FFF2-40B4-BE49-F238E27FC236}">
                <a16:creationId xmlns:a16="http://schemas.microsoft.com/office/drawing/2014/main" id="{8B3BB470-4DD1-EE5D-0FA6-96D5D5B5DB48}"/>
              </a:ext>
            </a:extLst>
          </p:cNvPr>
          <p:cNvSpPr txBox="1"/>
          <p:nvPr/>
        </p:nvSpPr>
        <p:spPr>
          <a:xfrm>
            <a:off x="320588" y="3942156"/>
            <a:ext cx="2651151" cy="961353"/>
          </a:xfrm>
          <a:prstGeom prst="rect">
            <a:avLst/>
          </a:prstGeom>
          <a:noFill/>
        </p:spPr>
        <p:txBody>
          <a:bodyPr wrap="square">
            <a:spAutoFit/>
          </a:bodyPr>
          <a:lstStyle/>
          <a:p>
            <a:pPr algn="just" defTabSz="685846">
              <a:lnSpc>
                <a:spcPct val="120000"/>
              </a:lnSpc>
              <a:defRPr sz="1800">
                <a:solidFill>
                  <a:srgbClr val="003366"/>
                </a:solidFill>
                <a:latin typeface="Calibri"/>
              </a:defRPr>
            </a:pPr>
            <a:r>
              <a:rPr lang="fr-FR" sz="1200" b="1" dirty="0">
                <a:solidFill>
                  <a:srgbClr val="00B050"/>
                </a:solidFill>
                <a:latin typeface="Montserrat" pitchFamily="2" charset="77"/>
              </a:rPr>
              <a:t>A titre d’exemple: un club de football qui monte de la ligue 3 à la ligue professionnelle et qui obtient après évaluation :</a:t>
            </a:r>
          </a:p>
        </p:txBody>
      </p:sp>
      <p:sp>
        <p:nvSpPr>
          <p:cNvPr id="5" name="Ellipse 4">
            <a:extLst>
              <a:ext uri="{FF2B5EF4-FFF2-40B4-BE49-F238E27FC236}">
                <a16:creationId xmlns:a16="http://schemas.microsoft.com/office/drawing/2014/main" id="{F982B82F-6EB0-93C9-FE56-6934B884AF56}"/>
              </a:ext>
            </a:extLst>
          </p:cNvPr>
          <p:cNvSpPr/>
          <p:nvPr/>
        </p:nvSpPr>
        <p:spPr>
          <a:xfrm>
            <a:off x="8342482" y="312814"/>
            <a:ext cx="255638" cy="3699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oogle Shape;61;p1">
            <a:extLst>
              <a:ext uri="{FF2B5EF4-FFF2-40B4-BE49-F238E27FC236}">
                <a16:creationId xmlns:a16="http://schemas.microsoft.com/office/drawing/2014/main" id="{2B570184-956D-ED3C-CD46-7F51793C2F1D}"/>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e 7">
            <a:extLst>
              <a:ext uri="{FF2B5EF4-FFF2-40B4-BE49-F238E27FC236}">
                <a16:creationId xmlns:a16="http://schemas.microsoft.com/office/drawing/2014/main" id="{1102EC31-C5F3-AE0F-D7A1-E8353CB45EC1}"/>
              </a:ext>
            </a:extLst>
          </p:cNvPr>
          <p:cNvGrpSpPr/>
          <p:nvPr/>
        </p:nvGrpSpPr>
        <p:grpSpPr>
          <a:xfrm>
            <a:off x="37276" y="46215"/>
            <a:ext cx="2351964" cy="1076627"/>
            <a:chOff x="-5651114" y="19430"/>
            <a:chExt cx="4728654" cy="2003704"/>
          </a:xfrm>
        </p:grpSpPr>
        <p:sp>
          <p:nvSpPr>
            <p:cNvPr id="9" name="Rectangle 8">
              <a:extLst>
                <a:ext uri="{FF2B5EF4-FFF2-40B4-BE49-F238E27FC236}">
                  <a16:creationId xmlns:a16="http://schemas.microsoft.com/office/drawing/2014/main" id="{2660F14A-9152-A7F4-3AAC-E1171597ACD6}"/>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10" name="Google Shape;62;p1">
              <a:extLst>
                <a:ext uri="{FF2B5EF4-FFF2-40B4-BE49-F238E27FC236}">
                  <a16:creationId xmlns:a16="http://schemas.microsoft.com/office/drawing/2014/main" id="{3F955415-F872-0879-9181-F4E4B34CA80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Espace réservé du numéro de diapositive 6">
            <a:extLst>
              <a:ext uri="{FF2B5EF4-FFF2-40B4-BE49-F238E27FC236}">
                <a16:creationId xmlns:a16="http://schemas.microsoft.com/office/drawing/2014/main" id="{A0D656CC-8595-D7CA-1227-863F36A67BB8}"/>
              </a:ext>
            </a:extLst>
          </p:cNvPr>
          <p:cNvSpPr txBox="1">
            <a:spLocks/>
          </p:cNvSpPr>
          <p:nvPr/>
        </p:nvSpPr>
        <p:spPr>
          <a:xfrm>
            <a:off x="8501494" y="6402181"/>
            <a:ext cx="53278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BC148C8-1191-874D-AD3A-645EC163815C}" type="slidenum">
              <a:rPr lang="fr-BJ" sz="1200" b="1" smtClean="0">
                <a:solidFill>
                  <a:srgbClr val="002060"/>
                </a:solidFill>
              </a:rPr>
              <a:pPr/>
              <a:t>17</a:t>
            </a:fld>
            <a:endParaRPr lang="fr-BJ" sz="1200" b="1" dirty="0">
              <a:solidFill>
                <a:srgbClr val="002060"/>
              </a:solidFill>
            </a:endParaRPr>
          </a:p>
        </p:txBody>
      </p:sp>
    </p:spTree>
    <p:extLst>
      <p:ext uri="{BB962C8B-B14F-4D97-AF65-F5344CB8AC3E}">
        <p14:creationId xmlns:p14="http://schemas.microsoft.com/office/powerpoint/2010/main" val="3042612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2D7CFCD-8226-8E46-81A3-B57555535FEB}"/>
              </a:ext>
            </a:extLst>
          </p:cNvPr>
          <p:cNvSpPr txBox="1"/>
          <p:nvPr/>
        </p:nvSpPr>
        <p:spPr>
          <a:xfrm>
            <a:off x="2026170" y="1042327"/>
            <a:ext cx="5549211" cy="438710"/>
          </a:xfrm>
          <a:prstGeom prst="rect">
            <a:avLst/>
          </a:prstGeom>
          <a:noFill/>
        </p:spPr>
        <p:txBody>
          <a:bodyPr wrap="none" rtlCol="0">
            <a:spAutoFit/>
          </a:bodyPr>
          <a:lstStyle/>
          <a:p>
            <a:pPr algn="ctr" defTabSz="685846"/>
            <a:r>
              <a:rPr lang="en-US" sz="2251" b="1" dirty="0">
                <a:solidFill>
                  <a:srgbClr val="002060"/>
                </a:solidFill>
                <a:latin typeface="Poppins" pitchFamily="2" charset="77"/>
                <a:cs typeface="Poppins" pitchFamily="2" charset="77"/>
              </a:rPr>
              <a:t>QU’EN EST-IL DES CENTRES DE FORMATION ?</a:t>
            </a:r>
          </a:p>
        </p:txBody>
      </p:sp>
      <p:sp>
        <p:nvSpPr>
          <p:cNvPr id="19" name="TextBox 18">
            <a:extLst>
              <a:ext uri="{FF2B5EF4-FFF2-40B4-BE49-F238E27FC236}">
                <a16:creationId xmlns:a16="http://schemas.microsoft.com/office/drawing/2014/main" id="{D671B36E-E811-BE46-BAA7-E8836912EA6F}"/>
              </a:ext>
            </a:extLst>
          </p:cNvPr>
          <p:cNvSpPr txBox="1"/>
          <p:nvPr/>
        </p:nvSpPr>
        <p:spPr>
          <a:xfrm>
            <a:off x="833666" y="2040178"/>
            <a:ext cx="7667828" cy="2639505"/>
          </a:xfrm>
          <a:prstGeom prst="rect">
            <a:avLst/>
          </a:prstGeom>
          <a:noFill/>
        </p:spPr>
        <p:txBody>
          <a:bodyPr wrap="square" rtlCol="0">
            <a:spAutoFit/>
          </a:bodyPr>
          <a:lstStyle/>
          <a:p>
            <a:pPr algn="just" defTabSz="685846">
              <a:lnSpc>
                <a:spcPct val="150000"/>
              </a:lnSpc>
              <a:defRPr sz="1800">
                <a:solidFill>
                  <a:srgbClr val="003366"/>
                </a:solidFill>
                <a:latin typeface="Calibri"/>
              </a:defRPr>
            </a:pPr>
            <a:r>
              <a:rPr lang="fr-FR" sz="1600" dirty="0">
                <a:solidFill>
                  <a:srgbClr val="003366"/>
                </a:solidFill>
                <a:latin typeface="Montserrat" pitchFamily="2" charset="77"/>
              </a:rPr>
              <a:t>Jusqu’ici, les centres de formation bénéficiaient d’une subvention annuelle d’1 million de FCFA destinée à leur développement global.</a:t>
            </a:r>
          </a:p>
          <a:p>
            <a:pPr algn="just" defTabSz="685846">
              <a:lnSpc>
                <a:spcPct val="150000"/>
              </a:lnSpc>
              <a:defRPr sz="1800">
                <a:solidFill>
                  <a:srgbClr val="003366"/>
                </a:solidFill>
                <a:latin typeface="Calibri"/>
              </a:defRPr>
            </a:pPr>
            <a:r>
              <a:rPr lang="fr-FR" sz="1600" dirty="0">
                <a:solidFill>
                  <a:srgbClr val="003366"/>
                </a:solidFill>
                <a:latin typeface="Montserrat" pitchFamily="2" charset="77"/>
              </a:rPr>
              <a:t>Après analyse, il a été jugé plus pertinent de réorienter cette aide vers la formation certifiante des coachs et responsables de centres, afin de garantir un encadrement de qualité. Cette nouvelle approche vise à mieux impacter les jeunes en formation et à atteindre plus efficacement les objectifs de performance fixés.</a:t>
            </a:r>
          </a:p>
        </p:txBody>
      </p:sp>
      <p:sp>
        <p:nvSpPr>
          <p:cNvPr id="5" name="Ellipse 4">
            <a:extLst>
              <a:ext uri="{FF2B5EF4-FFF2-40B4-BE49-F238E27FC236}">
                <a16:creationId xmlns:a16="http://schemas.microsoft.com/office/drawing/2014/main" id="{F982B82F-6EB0-93C9-FE56-6934B884AF56}"/>
              </a:ext>
            </a:extLst>
          </p:cNvPr>
          <p:cNvSpPr/>
          <p:nvPr/>
        </p:nvSpPr>
        <p:spPr>
          <a:xfrm>
            <a:off x="8342482" y="312814"/>
            <a:ext cx="255638" cy="3699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oogle Shape;61;p1">
            <a:extLst>
              <a:ext uri="{FF2B5EF4-FFF2-40B4-BE49-F238E27FC236}">
                <a16:creationId xmlns:a16="http://schemas.microsoft.com/office/drawing/2014/main" id="{2B570184-956D-ED3C-CD46-7F51793C2F1D}"/>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e 7">
            <a:extLst>
              <a:ext uri="{FF2B5EF4-FFF2-40B4-BE49-F238E27FC236}">
                <a16:creationId xmlns:a16="http://schemas.microsoft.com/office/drawing/2014/main" id="{1102EC31-C5F3-AE0F-D7A1-E8353CB45EC1}"/>
              </a:ext>
            </a:extLst>
          </p:cNvPr>
          <p:cNvGrpSpPr/>
          <p:nvPr/>
        </p:nvGrpSpPr>
        <p:grpSpPr>
          <a:xfrm>
            <a:off x="37276" y="46215"/>
            <a:ext cx="2351964" cy="1076627"/>
            <a:chOff x="-5651114" y="19430"/>
            <a:chExt cx="4728654" cy="2003704"/>
          </a:xfrm>
        </p:grpSpPr>
        <p:sp>
          <p:nvSpPr>
            <p:cNvPr id="9" name="Rectangle 8">
              <a:extLst>
                <a:ext uri="{FF2B5EF4-FFF2-40B4-BE49-F238E27FC236}">
                  <a16:creationId xmlns:a16="http://schemas.microsoft.com/office/drawing/2014/main" id="{2660F14A-9152-A7F4-3AAC-E1171597ACD6}"/>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10" name="Google Shape;62;p1">
              <a:extLst>
                <a:ext uri="{FF2B5EF4-FFF2-40B4-BE49-F238E27FC236}">
                  <a16:creationId xmlns:a16="http://schemas.microsoft.com/office/drawing/2014/main" id="{3F955415-F872-0879-9181-F4E4B34CA80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Espace réservé du numéro de diapositive 6">
            <a:extLst>
              <a:ext uri="{FF2B5EF4-FFF2-40B4-BE49-F238E27FC236}">
                <a16:creationId xmlns:a16="http://schemas.microsoft.com/office/drawing/2014/main" id="{A0D656CC-8595-D7CA-1227-863F36A67BB8}"/>
              </a:ext>
            </a:extLst>
          </p:cNvPr>
          <p:cNvSpPr txBox="1">
            <a:spLocks/>
          </p:cNvSpPr>
          <p:nvPr/>
        </p:nvSpPr>
        <p:spPr>
          <a:xfrm>
            <a:off x="8501494" y="6402181"/>
            <a:ext cx="53278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BC148C8-1191-874D-AD3A-645EC163815C}" type="slidenum">
              <a:rPr lang="fr-BJ" sz="1200" b="1" smtClean="0">
                <a:solidFill>
                  <a:srgbClr val="002060"/>
                </a:solidFill>
              </a:rPr>
              <a:pPr/>
              <a:t>18</a:t>
            </a:fld>
            <a:endParaRPr lang="fr-BJ" sz="1200" b="1" dirty="0">
              <a:solidFill>
                <a:srgbClr val="002060"/>
              </a:solidFill>
            </a:endParaRPr>
          </a:p>
        </p:txBody>
      </p:sp>
    </p:spTree>
    <p:extLst>
      <p:ext uri="{BB962C8B-B14F-4D97-AF65-F5344CB8AC3E}">
        <p14:creationId xmlns:p14="http://schemas.microsoft.com/office/powerpoint/2010/main" val="344476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2D7CFCD-8226-8E46-81A3-B57555535FEB}"/>
              </a:ext>
            </a:extLst>
          </p:cNvPr>
          <p:cNvSpPr txBox="1"/>
          <p:nvPr/>
        </p:nvSpPr>
        <p:spPr>
          <a:xfrm>
            <a:off x="3713556" y="1042327"/>
            <a:ext cx="2174442" cy="438710"/>
          </a:xfrm>
          <a:prstGeom prst="rect">
            <a:avLst/>
          </a:prstGeom>
          <a:noFill/>
        </p:spPr>
        <p:txBody>
          <a:bodyPr wrap="none" rtlCol="0">
            <a:spAutoFit/>
          </a:bodyPr>
          <a:lstStyle/>
          <a:p>
            <a:pPr algn="ctr" defTabSz="685846"/>
            <a:r>
              <a:rPr lang="en-US" sz="2251" b="1" dirty="0">
                <a:solidFill>
                  <a:srgbClr val="002060"/>
                </a:solidFill>
                <a:latin typeface="Poppins" pitchFamily="2" charset="77"/>
                <a:cs typeface="Poppins" pitchFamily="2" charset="77"/>
              </a:rPr>
              <a:t>EN CONCLUSION</a:t>
            </a:r>
          </a:p>
        </p:txBody>
      </p:sp>
      <p:sp>
        <p:nvSpPr>
          <p:cNvPr id="19" name="TextBox 18">
            <a:extLst>
              <a:ext uri="{FF2B5EF4-FFF2-40B4-BE49-F238E27FC236}">
                <a16:creationId xmlns:a16="http://schemas.microsoft.com/office/drawing/2014/main" id="{D671B36E-E811-BE46-BAA7-E8836912EA6F}"/>
              </a:ext>
            </a:extLst>
          </p:cNvPr>
          <p:cNvSpPr txBox="1"/>
          <p:nvPr/>
        </p:nvSpPr>
        <p:spPr>
          <a:xfrm>
            <a:off x="833666" y="2040178"/>
            <a:ext cx="7667828" cy="4116833"/>
          </a:xfrm>
          <a:prstGeom prst="rect">
            <a:avLst/>
          </a:prstGeom>
          <a:noFill/>
        </p:spPr>
        <p:txBody>
          <a:bodyPr wrap="square" rtlCol="0">
            <a:spAutoFit/>
          </a:bodyPr>
          <a:lstStyle/>
          <a:p>
            <a:pPr algn="just" defTabSz="685846">
              <a:lnSpc>
                <a:spcPct val="150000"/>
              </a:lnSpc>
              <a:defRPr sz="1800">
                <a:solidFill>
                  <a:srgbClr val="003366"/>
                </a:solidFill>
                <a:latin typeface="Calibri"/>
              </a:defRPr>
            </a:pPr>
            <a:r>
              <a:rPr lang="fr-FR" sz="1600" dirty="0">
                <a:solidFill>
                  <a:srgbClr val="003366"/>
                </a:solidFill>
                <a:latin typeface="Montserrat" pitchFamily="2" charset="77"/>
              </a:rPr>
              <a:t>La subvention 2025 s’élève à plus de 4, 6 milliards et reste égale à celle de 2024. Les augmentations et diminutions observées ont permis de financer de nouvelles fédérations.</a:t>
            </a:r>
          </a:p>
          <a:p>
            <a:pPr algn="just" defTabSz="685846">
              <a:lnSpc>
                <a:spcPct val="150000"/>
              </a:lnSpc>
              <a:defRPr sz="1800">
                <a:solidFill>
                  <a:srgbClr val="003366"/>
                </a:solidFill>
                <a:latin typeface="Calibri"/>
              </a:defRPr>
            </a:pPr>
            <a:r>
              <a:rPr lang="fr-FR" sz="1600" dirty="0">
                <a:solidFill>
                  <a:srgbClr val="003366"/>
                </a:solidFill>
                <a:latin typeface="Montserrat" pitchFamily="2" charset="77"/>
              </a:rPr>
              <a:t>Au regard des critères d’évaluation et des constats récurrents lors de l’examen des dossiers, il devient impératif de renforcer l’exigence et la rigueur autour des états financiers.</a:t>
            </a:r>
          </a:p>
          <a:p>
            <a:pPr algn="just" defTabSz="685846">
              <a:lnSpc>
                <a:spcPct val="150000"/>
              </a:lnSpc>
              <a:defRPr sz="1800">
                <a:solidFill>
                  <a:srgbClr val="003366"/>
                </a:solidFill>
                <a:latin typeface="Calibri"/>
              </a:defRPr>
            </a:pPr>
            <a:r>
              <a:rPr lang="fr-FR" sz="1600" dirty="0">
                <a:solidFill>
                  <a:srgbClr val="003366"/>
                </a:solidFill>
                <a:latin typeface="Montserrat" pitchFamily="2" charset="77"/>
              </a:rPr>
              <a:t>Désormais, une attention particulière sera portée sur la qualité, la cohérence et la transparence des documents financiers produits par les structures bénéficiaires.</a:t>
            </a:r>
          </a:p>
          <a:p>
            <a:pPr algn="just" defTabSz="685846">
              <a:lnSpc>
                <a:spcPct val="150000"/>
              </a:lnSpc>
              <a:defRPr sz="1800">
                <a:solidFill>
                  <a:srgbClr val="003366"/>
                </a:solidFill>
                <a:latin typeface="Calibri"/>
              </a:defRPr>
            </a:pPr>
            <a:r>
              <a:rPr lang="fr-FR" sz="1600" dirty="0">
                <a:solidFill>
                  <a:srgbClr val="003366"/>
                </a:solidFill>
                <a:latin typeface="Montserrat" pitchFamily="2" charset="77"/>
              </a:rPr>
              <a:t>La certification des états financiers par un commissaire aux comptes ou toute structure dûment habilitée devient un critère prépondérant.</a:t>
            </a:r>
          </a:p>
        </p:txBody>
      </p:sp>
      <p:sp>
        <p:nvSpPr>
          <p:cNvPr id="5" name="Ellipse 4">
            <a:extLst>
              <a:ext uri="{FF2B5EF4-FFF2-40B4-BE49-F238E27FC236}">
                <a16:creationId xmlns:a16="http://schemas.microsoft.com/office/drawing/2014/main" id="{F982B82F-6EB0-93C9-FE56-6934B884AF56}"/>
              </a:ext>
            </a:extLst>
          </p:cNvPr>
          <p:cNvSpPr/>
          <p:nvPr/>
        </p:nvSpPr>
        <p:spPr>
          <a:xfrm>
            <a:off x="8342482" y="312814"/>
            <a:ext cx="255638" cy="3699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oogle Shape;61;p1">
            <a:extLst>
              <a:ext uri="{FF2B5EF4-FFF2-40B4-BE49-F238E27FC236}">
                <a16:creationId xmlns:a16="http://schemas.microsoft.com/office/drawing/2014/main" id="{2B570184-956D-ED3C-CD46-7F51793C2F1D}"/>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0" y="6767306"/>
            <a:ext cx="9172446" cy="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e 7">
            <a:extLst>
              <a:ext uri="{FF2B5EF4-FFF2-40B4-BE49-F238E27FC236}">
                <a16:creationId xmlns:a16="http://schemas.microsoft.com/office/drawing/2014/main" id="{1102EC31-C5F3-AE0F-D7A1-E8353CB45EC1}"/>
              </a:ext>
            </a:extLst>
          </p:cNvPr>
          <p:cNvGrpSpPr/>
          <p:nvPr/>
        </p:nvGrpSpPr>
        <p:grpSpPr>
          <a:xfrm>
            <a:off x="37276" y="46215"/>
            <a:ext cx="2351964" cy="1076627"/>
            <a:chOff x="-5651114" y="19430"/>
            <a:chExt cx="4728654" cy="2003704"/>
          </a:xfrm>
        </p:grpSpPr>
        <p:sp>
          <p:nvSpPr>
            <p:cNvPr id="9" name="Rectangle 8">
              <a:extLst>
                <a:ext uri="{FF2B5EF4-FFF2-40B4-BE49-F238E27FC236}">
                  <a16:creationId xmlns:a16="http://schemas.microsoft.com/office/drawing/2014/main" id="{2660F14A-9152-A7F4-3AAC-E1171597ACD6}"/>
                </a:ext>
              </a:extLst>
            </p:cNvPr>
            <p:cNvSpPr/>
            <p:nvPr/>
          </p:nvSpPr>
          <p:spPr>
            <a:xfrm>
              <a:off x="-5648078" y="19430"/>
              <a:ext cx="4723884" cy="200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1pPr>
              <a:lvl2pPr marL="4572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2pPr>
              <a:lvl3pPr marL="9144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3pPr>
              <a:lvl4pPr marL="13716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4pPr>
              <a:lvl5pPr marL="1828800" algn="l" rtl="0" eaLnBrk="0" fontAlgn="base" hangingPunct="0">
                <a:spcBef>
                  <a:spcPct val="0"/>
                </a:spcBef>
                <a:spcAft>
                  <a:spcPct val="0"/>
                </a:spcAft>
                <a:defRPr sz="1400" kern="1200">
                  <a:solidFill>
                    <a:schemeClr val="lt1"/>
                  </a:solidFill>
                  <a:latin typeface="+mn-lt"/>
                  <a:ea typeface="+mn-ea"/>
                  <a:cs typeface="+mn-cs"/>
                  <a:sym typeface="Arial" panose="020B0604020202020204" pitchFamily="34" charset="0"/>
                </a:defRPr>
              </a:lvl5pPr>
              <a:lvl6pPr marL="2286000" algn="l" defTabSz="914400" rtl="0" eaLnBrk="1" latinLnBrk="0" hangingPunct="1">
                <a:defRPr sz="1400" kern="1200">
                  <a:solidFill>
                    <a:schemeClr val="lt1"/>
                  </a:solidFill>
                  <a:latin typeface="+mn-lt"/>
                  <a:ea typeface="+mn-ea"/>
                  <a:cs typeface="+mn-cs"/>
                  <a:sym typeface="Arial" panose="020B0604020202020204" pitchFamily="34" charset="0"/>
                </a:defRPr>
              </a:lvl6pPr>
              <a:lvl7pPr marL="2743200" algn="l" defTabSz="914400" rtl="0" eaLnBrk="1" latinLnBrk="0" hangingPunct="1">
                <a:defRPr sz="1400" kern="1200">
                  <a:solidFill>
                    <a:schemeClr val="lt1"/>
                  </a:solidFill>
                  <a:latin typeface="+mn-lt"/>
                  <a:ea typeface="+mn-ea"/>
                  <a:cs typeface="+mn-cs"/>
                  <a:sym typeface="Arial" panose="020B0604020202020204" pitchFamily="34" charset="0"/>
                </a:defRPr>
              </a:lvl7pPr>
              <a:lvl8pPr marL="3200400" algn="l" defTabSz="914400" rtl="0" eaLnBrk="1" latinLnBrk="0" hangingPunct="1">
                <a:defRPr sz="1400" kern="1200">
                  <a:solidFill>
                    <a:schemeClr val="lt1"/>
                  </a:solidFill>
                  <a:latin typeface="+mn-lt"/>
                  <a:ea typeface="+mn-ea"/>
                  <a:cs typeface="+mn-cs"/>
                  <a:sym typeface="Arial" panose="020B0604020202020204" pitchFamily="34" charset="0"/>
                </a:defRPr>
              </a:lvl8pPr>
              <a:lvl9pPr marL="3657600" algn="l" defTabSz="914400" rtl="0" eaLnBrk="1" latinLnBrk="0" hangingPunct="1">
                <a:defRPr sz="1400" kern="1200">
                  <a:solidFill>
                    <a:schemeClr val="lt1"/>
                  </a:solidFill>
                  <a:latin typeface="+mn-lt"/>
                  <a:ea typeface="+mn-ea"/>
                  <a:cs typeface="+mn-cs"/>
                  <a:sym typeface="Arial" panose="020B0604020202020204" pitchFamily="34" charset="0"/>
                </a:defRPr>
              </a:lvl9pPr>
            </a:lstStyle>
            <a:p>
              <a:pPr algn="ctr"/>
              <a:endParaRPr lang="fr-FR"/>
            </a:p>
          </p:txBody>
        </p:sp>
        <p:pic>
          <p:nvPicPr>
            <p:cNvPr id="10" name="Google Shape;62;p1">
              <a:extLst>
                <a:ext uri="{FF2B5EF4-FFF2-40B4-BE49-F238E27FC236}">
                  <a16:creationId xmlns:a16="http://schemas.microsoft.com/office/drawing/2014/main" id="{3F955415-F872-0879-9181-F4E4B34CA80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114" y="28537"/>
              <a:ext cx="4728654" cy="1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Espace réservé du numéro de diapositive 6">
            <a:extLst>
              <a:ext uri="{FF2B5EF4-FFF2-40B4-BE49-F238E27FC236}">
                <a16:creationId xmlns:a16="http://schemas.microsoft.com/office/drawing/2014/main" id="{A0D656CC-8595-D7CA-1227-863F36A67BB8}"/>
              </a:ext>
            </a:extLst>
          </p:cNvPr>
          <p:cNvSpPr txBox="1">
            <a:spLocks/>
          </p:cNvSpPr>
          <p:nvPr/>
        </p:nvSpPr>
        <p:spPr>
          <a:xfrm>
            <a:off x="8501494" y="6402181"/>
            <a:ext cx="53278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BC148C8-1191-874D-AD3A-645EC163815C}" type="slidenum">
              <a:rPr lang="fr-BJ" sz="1200" b="1" smtClean="0">
                <a:solidFill>
                  <a:srgbClr val="002060"/>
                </a:solidFill>
              </a:rPr>
              <a:pPr/>
              <a:t>19</a:t>
            </a:fld>
            <a:endParaRPr lang="fr-BJ" sz="1200" b="1" dirty="0">
              <a:solidFill>
                <a:srgbClr val="002060"/>
              </a:solidFill>
            </a:endParaRPr>
          </a:p>
        </p:txBody>
      </p:sp>
    </p:spTree>
    <p:extLst>
      <p:ext uri="{BB962C8B-B14F-4D97-AF65-F5344CB8AC3E}">
        <p14:creationId xmlns:p14="http://schemas.microsoft.com/office/powerpoint/2010/main" val="2052073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0"/>
          <p:cNvSpPr txBox="1">
            <a:spLocks noGrp="1"/>
          </p:cNvSpPr>
          <p:nvPr>
            <p:ph type="subTitle" idx="4294967295"/>
          </p:nvPr>
        </p:nvSpPr>
        <p:spPr>
          <a:xfrm>
            <a:off x="1431351" y="3264918"/>
            <a:ext cx="8405068" cy="1346150"/>
          </a:xfrm>
          <a:prstGeom prst="rect">
            <a:avLst/>
          </a:prstGeom>
          <a:noFill/>
          <a:ln>
            <a:noFill/>
          </a:ln>
        </p:spPr>
        <p:txBody>
          <a:bodyPr spcFirstLastPara="1" vert="horz" wrap="square" lIns="35719" tIns="35719" rIns="35719" bIns="35719" rtlCol="0" anchor="t" anchorCtr="0">
            <a:noAutofit/>
          </a:bodyPr>
          <a:lstStyle/>
          <a:p>
            <a:pPr marL="0" indent="0" algn="just">
              <a:lnSpc>
                <a:spcPct val="147000"/>
              </a:lnSpc>
              <a:spcBef>
                <a:spcPts val="0"/>
              </a:spcBef>
              <a:buClr>
                <a:srgbClr val="000000"/>
              </a:buClr>
              <a:buSzPts val="5300"/>
              <a:buNone/>
              <a:defRPr sz="3200">
                <a:solidFill>
                  <a:srgbClr val="003366"/>
                </a:solidFill>
                <a:latin typeface="Calibri"/>
              </a:defRPr>
            </a:pPr>
            <a:r>
              <a:rPr lang="fr-FR" sz="3726" dirty="0">
                <a:solidFill>
                  <a:srgbClr val="002060"/>
                </a:solidFill>
                <a:latin typeface="Montserrat"/>
                <a:ea typeface="Montserrat"/>
                <a:cs typeface="Montserrat"/>
                <a:sym typeface="Montserrat"/>
              </a:rPr>
              <a:t>Merci de votre attention</a:t>
            </a:r>
            <a:endParaRPr dirty="0">
              <a:solidFill>
                <a:srgbClr val="002060"/>
              </a:solidFill>
            </a:endParaRPr>
          </a:p>
        </p:txBody>
      </p:sp>
      <p:pic>
        <p:nvPicPr>
          <p:cNvPr id="152" name="Google Shape;152;p10"/>
          <p:cNvPicPr preferRelativeResize="0"/>
          <p:nvPr/>
        </p:nvPicPr>
        <p:blipFill rotWithShape="1">
          <a:blip r:embed="rId3">
            <a:alphaModFix/>
          </a:blip>
          <a:srcRect/>
          <a:stretch/>
        </p:blipFill>
        <p:spPr>
          <a:xfrm>
            <a:off x="0" y="6821166"/>
            <a:ext cx="9144000" cy="90413"/>
          </a:xfrm>
          <a:prstGeom prst="rect">
            <a:avLst/>
          </a:prstGeom>
          <a:noFill/>
          <a:ln>
            <a:noFill/>
          </a:ln>
        </p:spPr>
      </p:pic>
      <p:pic>
        <p:nvPicPr>
          <p:cNvPr id="153" name="Google Shape;153;p10"/>
          <p:cNvPicPr preferRelativeResize="0"/>
          <p:nvPr/>
        </p:nvPicPr>
        <p:blipFill rotWithShape="1">
          <a:blip r:embed="rId4">
            <a:alphaModFix/>
          </a:blip>
          <a:srcRect/>
          <a:stretch/>
        </p:blipFill>
        <p:spPr>
          <a:xfrm>
            <a:off x="2041551" y="1141885"/>
            <a:ext cx="5060900" cy="2123033"/>
          </a:xfrm>
          <a:prstGeom prst="rect">
            <a:avLst/>
          </a:prstGeom>
          <a:noFill/>
          <a:ln>
            <a:noFill/>
          </a:ln>
        </p:spPr>
      </p:pic>
      <p:sp>
        <p:nvSpPr>
          <p:cNvPr id="7" name="Espace réservé du numéro de diapositive 6">
            <a:extLst>
              <a:ext uri="{FF2B5EF4-FFF2-40B4-BE49-F238E27FC236}">
                <a16:creationId xmlns:a16="http://schemas.microsoft.com/office/drawing/2014/main" id="{E738F673-9370-EFB4-4565-A467F6890DF4}"/>
              </a:ext>
            </a:extLst>
          </p:cNvPr>
          <p:cNvSpPr>
            <a:spLocks noGrp="1"/>
          </p:cNvSpPr>
          <p:nvPr>
            <p:ph type="sldNum" sz="quarter" idx="12"/>
          </p:nvPr>
        </p:nvSpPr>
        <p:spPr/>
        <p:txBody>
          <a:bodyPr/>
          <a:lstStyle/>
          <a:p>
            <a:fld id="{0BC148C8-1191-874D-AD3A-645EC163815C}" type="slidenum">
              <a:rPr lang="fr-BJ" smtClean="0"/>
              <a:t>20</a:t>
            </a:fld>
            <a:endParaRPr lang="fr-BJ"/>
          </a:p>
        </p:txBody>
      </p:sp>
    </p:spTree>
    <p:extLst>
      <p:ext uri="{BB962C8B-B14F-4D97-AF65-F5344CB8AC3E}">
        <p14:creationId xmlns:p14="http://schemas.microsoft.com/office/powerpoint/2010/main" val="64469390"/>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Default Theme">
  <a:themeElements>
    <a:clrScheme name="SM - Theme 19 - Light">
      <a:dk1>
        <a:srgbClr val="AAAAAA"/>
      </a:dk1>
      <a:lt1>
        <a:srgbClr val="FFFFFF"/>
      </a:lt1>
      <a:dk2>
        <a:srgbClr val="08204C"/>
      </a:dk2>
      <a:lt2>
        <a:srgbClr val="FEFFFE"/>
      </a:lt2>
      <a:accent1>
        <a:srgbClr val="35CA78"/>
      </a:accent1>
      <a:accent2>
        <a:srgbClr val="23A4A7"/>
      </a:accent2>
      <a:accent3>
        <a:srgbClr val="1060B1"/>
      </a:accent3>
      <a:accent4>
        <a:srgbClr val="566A7C"/>
      </a:accent4>
      <a:accent5>
        <a:srgbClr val="98A9BC"/>
      </a:accent5>
      <a:accent6>
        <a:srgbClr val="52647F"/>
      </a:accent6>
      <a:hlink>
        <a:srgbClr val="6B9F25"/>
      </a:hlink>
      <a:folHlink>
        <a:srgbClr val="B26B0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10043</TotalTime>
  <Words>1000</Words>
  <Application>Microsoft Office PowerPoint</Application>
  <PresentationFormat>Affichage à l'écran (4:3)</PresentationFormat>
  <Paragraphs>202</Paragraphs>
  <Slides>18</Slides>
  <Notes>12</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18</vt:i4>
      </vt:variant>
    </vt:vector>
  </HeadingPairs>
  <TitlesOfParts>
    <vt:vector size="29" baseType="lpstr">
      <vt:lpstr>Arial</vt:lpstr>
      <vt:lpstr>Arial Narrow</vt:lpstr>
      <vt:lpstr>Bookman Old Style</vt:lpstr>
      <vt:lpstr>Calibri</vt:lpstr>
      <vt:lpstr>Calibri Light</vt:lpstr>
      <vt:lpstr>Helvetica Neue</vt:lpstr>
      <vt:lpstr>Montserrat</vt:lpstr>
      <vt:lpstr>Poppins</vt:lpstr>
      <vt:lpstr>Poppins Light</vt:lpstr>
      <vt:lpstr>Thème Office</vt:lpstr>
      <vt:lpstr>Default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Medesse Alexandre HOUNKPE</dc:creator>
  <cp:lastModifiedBy>Roxanne KUATE [Sport]</cp:lastModifiedBy>
  <cp:revision>61</cp:revision>
  <dcterms:created xsi:type="dcterms:W3CDTF">2024-04-10T17:43:32Z</dcterms:created>
  <dcterms:modified xsi:type="dcterms:W3CDTF">2025-05-15T13:17:46Z</dcterms:modified>
</cp:coreProperties>
</file>